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s/slide172.xml" ContentType="application/vnd.openxmlformats-officedocument.presentationml.slide+xml"/>
  <Override PartName="/ppt/slides/slide253.xml" ContentType="application/vnd.openxmlformats-officedocument.presentationml.slide+xml"/>
  <Override PartName="/ppt/slides/slide384.xml" ContentType="application/vnd.openxmlformats-officedocument.presentationml.slide+xml"/>
  <Override PartName="/ppt/slides/slide205.xml" ContentType="application/vnd.openxmlformats-officedocument.presentationml.slide+xml"/>
  <Override PartName="/ppt/slides/slide336.xml" ContentType="application/vnd.openxmlformats-officedocument.presentationml.slide+xml"/>
  <Override PartName="/ppt/slides/slide417.xml" ContentType="application/vnd.openxmlformats-officedocument.presentationml.slide+xml"/>
  <Override PartName="/ppt/slides/slide468.xml" ContentType="application/vnd.openxmlformats-officedocument.presentationml.slide+xml"/>
  <Override PartName="/ppt/slides/slide499.xml" ContentType="application/vnd.openxmlformats-officedocument.presentationml.slide+xml"/>
  <Override PartName="/ppt/slides/slide5410.xml" ContentType="application/vnd.openxmlformats-officedocument.presentationml.slide+xml"/>
  <Override PartName="/ppt/slides/slide611.xml" ContentType="application/vnd.openxmlformats-officedocument.presentationml.slide+xml"/>
  <Override PartName="/ppt/slides/slide112.xml" ContentType="application/vnd.openxmlformats-officedocument.presentationml.slide+xml"/>
  <Override PartName="/ppt/notesSlides/notesSlide1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1513.xml" ContentType="application/vnd.openxmlformats-officedocument.presentationml.slide+xml"/>
  <Override PartName="/ppt/slides/slide2814.xml" ContentType="application/vnd.openxmlformats-officedocument.presentationml.slide+xml"/>
  <Override PartName="/ppt/slides/slide1015.xml" ContentType="application/vnd.openxmlformats-officedocument.presentationml.slide+xml"/>
  <Override PartName="/ppt/slides/slide2316.xml" ContentType="application/vnd.openxmlformats-officedocument.presentationml.slide+xml"/>
  <Override PartName="/ppt/slides/slide3117.xml" ContentType="application/vnd.openxmlformats-officedocument.presentationml.slide+xml"/>
  <Override PartName="/ppt/slides/slide3618.xml" ContentType="application/vnd.openxmlformats-officedocument.presentationml.slide+xml"/>
  <Override PartName="/ppt/slides/slide3919.xml" ContentType="application/vnd.openxmlformats-officedocument.presentationml.slide+xml"/>
  <Override PartName="/ppt/slides/slide4420.xml" ContentType="application/vnd.openxmlformats-officedocument.presentationml.slide+xml"/>
  <Override PartName="/ppt/slides/slide5221.xml" ContentType="application/vnd.openxmlformats-officedocument.presentationml.slide+xml"/>
  <Override PartName="/ppt/presProps.xml" ContentType="application/vnd.openxmlformats-officedocument.presentationml.presProps+xml"/>
  <Override PartName="/ppt/slides/slide422.xml" ContentType="application/vnd.openxmlformats-officedocument.presentationml.slide+xml"/>
  <Override PartName="/ppt/tableStyles.xml" ContentType="application/vnd.openxmlformats-officedocument.presentationml.tableStyles+xml"/>
  <Override PartName="/ppt/slides/slide1823.xml" ContentType="application/vnd.openxmlformats-officedocument.presentationml.slide+xml"/>
  <Override PartName="/ppt/slides/slide1324.xml" ContentType="application/vnd.openxmlformats-officedocument.presentationml.slide+xml"/>
  <Override PartName="/ppt/slides/slide2125.xml" ContentType="application/vnd.openxmlformats-officedocument.presentationml.slide+xml"/>
  <Override PartName="/ppt/slides/slide2626.xml" ContentType="application/vnd.openxmlformats-officedocument.presentationml.slide+xml"/>
  <Override PartName="/ppt/slides/slide2927.xml" ContentType="application/vnd.openxmlformats-officedocument.presentationml.slide+xml"/>
  <Override PartName="/ppt/slides/slide3428.xml" ContentType="application/vnd.openxmlformats-officedocument.presentationml.slide+xml"/>
  <Override PartName="/ppt/slides/slide4229.xml" ContentType="application/vnd.openxmlformats-officedocument.presentationml.slide+xml"/>
  <Override PartName="/ppt/slides/slide4730.xml" ContentType="application/vnd.openxmlformats-officedocument.presentationml.slide+xml"/>
  <Override PartName="/ppt/slides/slide5531.xml" ContentType="application/vnd.openxmlformats-officedocument.presentationml.slide+xml"/>
  <Override PartName="/ppt/slides/slide732.xml" ContentType="application/vnd.openxmlformats-officedocument.presentationml.slide+xml"/>
  <Override PartName="/ppt/slides/slide5033.xml" ContentType="application/vnd.openxmlformats-officedocument.presentationml.slide+xml"/>
  <Override PartName="/ppt/slides/slide234.xml" ContentType="application/vnd.openxmlformats-officedocument.presentationml.slide+xml"/>
  <Override PartName="/ppt/slides/slide1135.xml" ContentType="application/vnd.openxmlformats-officedocument.presentationml.slide+xml"/>
  <Override PartName="/ppt/slides/slide1636.xml" ContentType="application/vnd.openxmlformats-officedocument.presentationml.slide+xml"/>
  <Override PartName="/ppt/slides/slide2437.xml" ContentType="application/vnd.openxmlformats-officedocument.presentationml.slide+xml"/>
  <Override PartName="/ppt/slides/slide3238.xml" ContentType="application/vnd.openxmlformats-officedocument.presentationml.slide+xml"/>
  <Override PartName="/ppt/slides/slide3739.xml" ContentType="application/vnd.openxmlformats-officedocument.presentationml.slide+xml"/>
  <Override PartName="/ppt/slides/slide4540.xml" ContentType="application/vnd.openxmlformats-officedocument.presentationml.slide+xml"/>
  <Override PartName="/ppt/viewProps.xml" ContentType="application/vnd.openxmlformats-officedocument.presentationml.viewProps+xml"/>
  <Override PartName="/ppt/slides/slide1941.xml" ContentType="application/vnd.openxmlformats-officedocument.presentationml.slide+xml"/>
  <Override PartName="/ppt/slides/slide4042.xml" ContentType="application/vnd.openxmlformats-officedocument.presentationml.slide+xml"/>
  <Override PartName="/ppt/slides/slide5343.xml" ContentType="application/vnd.openxmlformats-officedocument.presentationml.slide+xml"/>
  <Override PartName="/ppt/slides/slide544.xml" ContentType="application/vnd.openxmlformats-officedocument.presentationml.slide+xml"/>
  <Override PartName="/ppt/slides/slide1445.xml" ContentType="application/vnd.openxmlformats-officedocument.presentationml.slide+xml"/>
  <Override PartName="/ppt/slides/slide2246.xml" ContentType="application/vnd.openxmlformats-officedocument.presentationml.slide+xml"/>
  <Override PartName="/ppt/slides/slide2747.xml" ContentType="application/vnd.openxmlformats-officedocument.presentationml.slide+xml"/>
  <Override PartName="/ppt/slides/slide3548.xml" ContentType="application/vnd.openxmlformats-officedocument.presentationml.slide+xml"/>
  <Override PartName="/ppt/slides/slide4849.xml" ContentType="application/vnd.openxmlformats-officedocument.presentationml.slide+xml"/>
  <Override PartName="/ppt/slides/slide950.xml" ContentType="application/vnd.openxmlformats-officedocument.presentationml.slide+xml"/>
  <Override PartName="/ppt/slides/slide3051.xml" ContentType="application/vnd.openxmlformats-officedocument.presentationml.slide+xml"/>
  <Override PartName="/ppt/slides/slide4352.xml" ContentType="application/vnd.openxmlformats-officedocument.presentationml.slide+xml"/>
  <Override PartName="/ppt/slides/slide5153.xml" ContentType="application/vnd.openxmlformats-officedocument.presentationml.slide+xml"/>
  <Override PartName="/ppt/slides/slide354.xml" ContentType="application/vnd.openxmlformats-officedocument.presentationml.slide+xml"/>
  <Override PartName="/ppt/slides/slide855.xml" ContentType="application/vnd.openxmlformats-officedocument.presentationml.slide+xml"/>
  <Override PartName="/docProps/app.xml" ContentType="application/vnd.openxmlformats-officedocument.extended-properties+xml"/>
  <Override PartName="/ppt/slides/slide56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11" r:id="R812f813536984277" DeepLBanner=""/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29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8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1.xml" Id="rId13" /><Relationship Type="http://schemas.openxmlformats.org/officeDocument/2006/relationships/slide" Target="/ppt/slides/slide172.xml" Id="rId18" /><Relationship Type="http://schemas.openxmlformats.org/officeDocument/2006/relationships/slide" Target="/ppt/slides/slide253.xml" Id="rId26" /><Relationship Type="http://schemas.openxmlformats.org/officeDocument/2006/relationships/slide" Target="/ppt/slides/slide384.xml" Id="rId39" /><Relationship Type="http://schemas.openxmlformats.org/officeDocument/2006/relationships/slide" Target="/ppt/slides/slide205.xml" Id="rId21" /><Relationship Type="http://schemas.openxmlformats.org/officeDocument/2006/relationships/slide" Target="/ppt/slides/slide336.xml" Id="rId34" /><Relationship Type="http://schemas.openxmlformats.org/officeDocument/2006/relationships/slide" Target="/ppt/slides/slide417.xml" Id="rId42" /><Relationship Type="http://schemas.openxmlformats.org/officeDocument/2006/relationships/slide" Target="/ppt/slides/slide468.xml" Id="rId47" /><Relationship Type="http://schemas.openxmlformats.org/officeDocument/2006/relationships/slide" Target="/ppt/slides/slide499.xml" Id="rId50" /><Relationship Type="http://schemas.openxmlformats.org/officeDocument/2006/relationships/slide" Target="/ppt/slides/slide5410.xml" Id="rId55" /><Relationship Type="http://schemas.openxmlformats.org/officeDocument/2006/relationships/slide" Target="/ppt/slides/slide611.xml" Id="rId7" /><Relationship Type="http://schemas.openxmlformats.org/officeDocument/2006/relationships/slide" Target="/ppt/slides/slide112.xml" Id="rId2" /><Relationship Type="http://schemas.openxmlformats.org/officeDocument/2006/relationships/slide" Target="/ppt/slides/slide1513.xml" Id="rId16" /><Relationship Type="http://schemas.openxmlformats.org/officeDocument/2006/relationships/slide" Target="/ppt/slides/slide2814.xml" Id="rId29" /><Relationship Type="http://schemas.openxmlformats.org/officeDocument/2006/relationships/slide" Target="/ppt/slides/slide1015.xml" Id="rId11" /><Relationship Type="http://schemas.openxmlformats.org/officeDocument/2006/relationships/slide" Target="/ppt/slides/slide2316.xml" Id="rId24" /><Relationship Type="http://schemas.openxmlformats.org/officeDocument/2006/relationships/slide" Target="/ppt/slides/slide3117.xml" Id="rId32" /><Relationship Type="http://schemas.openxmlformats.org/officeDocument/2006/relationships/slide" Target="/ppt/slides/slide3618.xml" Id="rId37" /><Relationship Type="http://schemas.openxmlformats.org/officeDocument/2006/relationships/slide" Target="/ppt/slides/slide3919.xml" Id="rId40" /><Relationship Type="http://schemas.openxmlformats.org/officeDocument/2006/relationships/slide" Target="/ppt/slides/slide4420.xml" Id="rId45" /><Relationship Type="http://schemas.openxmlformats.org/officeDocument/2006/relationships/slide" Target="/ppt/slides/slide5221.xml" Id="rId53" /><Relationship Type="http://schemas.openxmlformats.org/officeDocument/2006/relationships/presProps" Target="/ppt/presProps.xml" Id="rId58" /><Relationship Type="http://schemas.openxmlformats.org/officeDocument/2006/relationships/slide" Target="/ppt/slides/slide422.xml" Id="rId5" /><Relationship Type="http://schemas.openxmlformats.org/officeDocument/2006/relationships/tableStyles" Target="/ppt/tableStyles.xml" Id="rId61" /><Relationship Type="http://schemas.openxmlformats.org/officeDocument/2006/relationships/slide" Target="/ppt/slides/slide1823.xml" Id="rId19" /><Relationship Type="http://schemas.openxmlformats.org/officeDocument/2006/relationships/slide" Target="/ppt/slides/slide1324.xml" Id="rId14" /><Relationship Type="http://schemas.openxmlformats.org/officeDocument/2006/relationships/slide" Target="/ppt/slides/slide2125.xml" Id="rId22" /><Relationship Type="http://schemas.openxmlformats.org/officeDocument/2006/relationships/slide" Target="/ppt/slides/slide2626.xml" Id="rId27" /><Relationship Type="http://schemas.openxmlformats.org/officeDocument/2006/relationships/slide" Target="/ppt/slides/slide2927.xml" Id="rId30" /><Relationship Type="http://schemas.openxmlformats.org/officeDocument/2006/relationships/slide" Target="/ppt/slides/slide3428.xml" Id="rId35" /><Relationship Type="http://schemas.openxmlformats.org/officeDocument/2006/relationships/slide" Target="/ppt/slides/slide4229.xml" Id="rId43" /><Relationship Type="http://schemas.openxmlformats.org/officeDocument/2006/relationships/slide" Target="/ppt/slides/slide4730.xml" Id="rId48" /><Relationship Type="http://schemas.openxmlformats.org/officeDocument/2006/relationships/slide" Target="/ppt/slides/slide5531.xml" Id="rId56" /><Relationship Type="http://schemas.openxmlformats.org/officeDocument/2006/relationships/slide" Target="/ppt/slides/slide732.xml" Id="rId8" /><Relationship Type="http://schemas.openxmlformats.org/officeDocument/2006/relationships/slide" Target="/ppt/slides/slide5033.xml" Id="rId51" /><Relationship Type="http://schemas.openxmlformats.org/officeDocument/2006/relationships/slide" Target="/ppt/slides/slide234.xml" Id="rId3" /><Relationship Type="http://schemas.openxmlformats.org/officeDocument/2006/relationships/slide" Target="/ppt/slides/slide1135.xml" Id="rId12" /><Relationship Type="http://schemas.openxmlformats.org/officeDocument/2006/relationships/slide" Target="/ppt/slides/slide1636.xml" Id="rId17" /><Relationship Type="http://schemas.openxmlformats.org/officeDocument/2006/relationships/slide" Target="/ppt/slides/slide2437.xml" Id="rId25" /><Relationship Type="http://schemas.openxmlformats.org/officeDocument/2006/relationships/slide" Target="/ppt/slides/slide3238.xml" Id="rId33" /><Relationship Type="http://schemas.openxmlformats.org/officeDocument/2006/relationships/slide" Target="/ppt/slides/slide3739.xml" Id="rId38" /><Relationship Type="http://schemas.openxmlformats.org/officeDocument/2006/relationships/slide" Target="/ppt/slides/slide4540.xml" Id="rId46" /><Relationship Type="http://schemas.openxmlformats.org/officeDocument/2006/relationships/viewProps" Target="/ppt/viewProps.xml" Id="rId59" /><Relationship Type="http://schemas.openxmlformats.org/officeDocument/2006/relationships/slide" Target="/ppt/slides/slide1941.xml" Id="rId20" /><Relationship Type="http://schemas.openxmlformats.org/officeDocument/2006/relationships/slide" Target="/ppt/slides/slide4042.xml" Id="rId41" /><Relationship Type="http://schemas.openxmlformats.org/officeDocument/2006/relationships/slide" Target="/ppt/slides/slide5343.xml" Id="rId54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44.xml" Id="rId6" /><Relationship Type="http://schemas.openxmlformats.org/officeDocument/2006/relationships/slide" Target="/ppt/slides/slide1445.xml" Id="rId15" /><Relationship Type="http://schemas.openxmlformats.org/officeDocument/2006/relationships/slide" Target="/ppt/slides/slide2246.xml" Id="rId23" /><Relationship Type="http://schemas.openxmlformats.org/officeDocument/2006/relationships/slide" Target="/ppt/slides/slide2747.xml" Id="rId28" /><Relationship Type="http://schemas.openxmlformats.org/officeDocument/2006/relationships/slide" Target="/ppt/slides/slide3548.xml" Id="rId36" /><Relationship Type="http://schemas.openxmlformats.org/officeDocument/2006/relationships/slide" Target="/ppt/slides/slide4849.xml" Id="rId49" /><Relationship Type="http://schemas.openxmlformats.org/officeDocument/2006/relationships/notesMaster" Target="/ppt/notesMasters/notesMaster11.xml" Id="rId57" /><Relationship Type="http://schemas.openxmlformats.org/officeDocument/2006/relationships/slide" Target="/ppt/slides/slide950.xml" Id="rId10" /><Relationship Type="http://schemas.openxmlformats.org/officeDocument/2006/relationships/slide" Target="/ppt/slides/slide3051.xml" Id="rId31" /><Relationship Type="http://schemas.openxmlformats.org/officeDocument/2006/relationships/slide" Target="/ppt/slides/slide4352.xml" Id="rId44" /><Relationship Type="http://schemas.openxmlformats.org/officeDocument/2006/relationships/slide" Target="/ppt/slides/slide5153.xml" Id="rId52" /><Relationship Type="http://schemas.openxmlformats.org/officeDocument/2006/relationships/theme" Target="/ppt/theme/theme11.xml" Id="rId60" /><Relationship Type="http://schemas.openxmlformats.org/officeDocument/2006/relationships/slide" Target="/ppt/slides/slide354.xml" Id="rId4" /><Relationship Type="http://schemas.openxmlformats.org/officeDocument/2006/relationships/slide" Target="/ppt/slides/slide855.xml" Id="rId9" /><Relationship Type="http://schemas.openxmlformats.org/officeDocument/2006/relationships/slide" Target="/ppt/slides/slide56.xml" Id="R812f813536984277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DECBB-B300-412B-8713-6C86CC537C48}" type="datetimeFigureOut">
              <a:rPr lang="es-ES" smtClean="0"/>
              <a:t>18/11/2020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modify the pattern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 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A3A07-2F20-4CCF-AE10-F17D665B7FEE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2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2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A3A07-2F20-4CCF-AE10-F17D665B7FE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437370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0EF4-BDF5-4AA1-A074-74F0AB07A2B0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866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38E2-99B8-4AA3-BFDD-1B9BBF4F8B0E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2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2A9A-9E3F-4423-B49D-7881EA075D3B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83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6A24-D593-43AB-A8D6-0085D4346484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65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21F2-4A1C-42E2-AD3E-DCF8C29AB8AC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1686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6F8B-8396-4504-98DF-0F180BDE9B5D}" type="datetime1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9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00155-1006-44EE-9130-085DC07AF40B}" type="datetime1">
              <a:rPr lang="en-GB" smtClean="0"/>
              <a:t>18/11/2020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51C3-AE9C-4038-80BE-C5974D2A6481}" type="datetime1">
              <a:rPr lang="en-GB" smtClean="0"/>
              <a:t>18/11/2020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82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F016-D0D2-45B7-9DAC-781A20977002}" type="datetime1">
              <a:rPr lang="en-GB" smtClean="0"/>
              <a:t>18/11/2020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609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475A-4387-4FF8-AAC6-668622D09304}" type="datetime1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42539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E81F-5796-4018-80EF-555C9DE4EB5D}" type="datetime1">
              <a:rPr lang="en-GB" smtClean="0"/>
              <a:t>18/11/2020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2388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1.xml" Id="rId12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modify pattern title style 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modify the pattern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 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7EF0-46D9-43A2-B853-D9C18CD7DA03}" type="datetime1">
              <a:rPr lang="en-GB" smtClean="0"/>
              <a:t>18/11/2020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EACD-5541-48D7-A7FB-413957D51329}" type="slidenum">
              <a:rPr lang="en-GB" smtClean="0"/>
              <a:t>'NO.'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12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5.xml" Id="rId1" /></Relationships>
</file>

<file path=ppt/slides/_rels/slide11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3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445.xml.rels>&#65279;<?xml version="1.0" encoding="utf-8"?><Relationships xmlns="http://schemas.openxmlformats.org/package/2006/relationships"><Relationship Type="http://schemas.openxmlformats.org/officeDocument/2006/relationships/image" Target="/ppt/media/image119.PNG" Id="rId2" /><Relationship Type="http://schemas.openxmlformats.org/officeDocument/2006/relationships/slideLayout" Target="/ppt/slideLayouts/slideLayout21.xml" Id="rId1" /></Relationships>
</file>

<file path=ppt/slides/_rels/slide15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6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72.xml.rels>&#65279;<?xml version="1.0" encoding="utf-8"?><Relationships xmlns="http://schemas.openxmlformats.org/package/2006/relationships"><Relationship Type="http://schemas.openxmlformats.org/officeDocument/2006/relationships/image" Target="/ppt/media/image2.PNG" Id="rId2" /><Relationship Type="http://schemas.openxmlformats.org/officeDocument/2006/relationships/slideLayout" Target="/ppt/slideLayouts/slideLayout21.xml" Id="rId1" /></Relationships>
</file>

<file path=ppt/slides/_rels/slide18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9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0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1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246.xml.rels>&#65279;<?xml version="1.0" encoding="utf-8"?><Relationships xmlns="http://schemas.openxmlformats.org/package/2006/relationships"><Relationship Type="http://schemas.openxmlformats.org/officeDocument/2006/relationships/image" Target="/ppt/media/image320.PNG" Id="rId2" /><Relationship Type="http://schemas.openxmlformats.org/officeDocument/2006/relationships/slideLayout" Target="/ppt/slideLayouts/slideLayout21.xml" Id="rId1" /></Relationships>
</file>

<file path=ppt/slides/_rels/slide23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437.xml.rels>&#65279;<?xml version="1.0" encoding="utf-8"?><Relationships xmlns="http://schemas.openxmlformats.org/package/2006/relationships"><Relationship Type="http://schemas.openxmlformats.org/officeDocument/2006/relationships/image" Target="/ppt/media/image415.PNG" Id="rId2" /><Relationship Type="http://schemas.openxmlformats.org/officeDocument/2006/relationships/slideLayout" Target="/ppt/slideLayouts/slideLayout21.xml" Id="rId1" /></Relationships>
</file>

<file path=ppt/slides/_rels/slide253.xml.rels>&#65279;<?xml version="1.0" encoding="utf-8"?><Relationships xmlns="http://schemas.openxmlformats.org/package/2006/relationships"><Relationship Type="http://schemas.openxmlformats.org/officeDocument/2006/relationships/image" Target="/ppt/media/image52.PNG" Id="rId2" /><Relationship Type="http://schemas.openxmlformats.org/officeDocument/2006/relationships/slideLayout" Target="/ppt/slideLayouts/slideLayout21.xml" Id="rId1" /></Relationships>
</file>

<file path=ppt/slides/_rels/slide2626.xml.rels>&#65279;<?xml version="1.0" encoding="utf-8"?><Relationships xmlns="http://schemas.openxmlformats.org/package/2006/relationships"><Relationship Type="http://schemas.openxmlformats.org/officeDocument/2006/relationships/image" Target="/ppt/media/image611.PNG" Id="rId2" /><Relationship Type="http://schemas.openxmlformats.org/officeDocument/2006/relationships/slideLayout" Target="/ppt/slideLayouts/slideLayout21.xml" Id="rId1" /></Relationships>
</file>

<file path=ppt/slides/_rels/slide274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814.xml.rels>&#65279;<?xml version="1.0" encoding="utf-8"?><Relationships xmlns="http://schemas.openxmlformats.org/package/2006/relationships"><Relationship Type="http://schemas.openxmlformats.org/officeDocument/2006/relationships/image" Target="/ppt/media/image77.PNG" Id="rId2" /><Relationship Type="http://schemas.openxmlformats.org/officeDocument/2006/relationships/slideLayout" Target="/ppt/slideLayouts/slideLayout21.xml" Id="rId1" /></Relationships>
</file>

<file path=ppt/slides/_rels/slide2927.xml.rels>&#65279;<?xml version="1.0" encoding="utf-8"?><Relationships xmlns="http://schemas.openxmlformats.org/package/2006/relationships"><Relationship Type="http://schemas.openxmlformats.org/officeDocument/2006/relationships/image" Target="/ppt/media/image812.PNG" Id="rId2" /><Relationship Type="http://schemas.openxmlformats.org/officeDocument/2006/relationships/slideLayout" Target="/ppt/slideLayouts/slideLayout21.xml" Id="rId1" /></Relationships>
</file>

<file path=ppt/slides/_rels/slide3051.xml.rels>&#65279;<?xml version="1.0" encoding="utf-8"?><Relationships xmlns="http://schemas.openxmlformats.org/package/2006/relationships"><Relationship Type="http://schemas.openxmlformats.org/officeDocument/2006/relationships/image" Target="/ppt/media/image922.PNG" Id="rId2" /><Relationship Type="http://schemas.openxmlformats.org/officeDocument/2006/relationships/slideLayout" Target="/ppt/slideLayouts/slideLayout21.xml" Id="rId1" /></Relationships>
</file>

<file path=ppt/slides/_rels/slide3117.xml.rels>&#65279;<?xml version="1.0" encoding="utf-8"?><Relationships xmlns="http://schemas.openxmlformats.org/package/2006/relationships"><Relationship Type="http://schemas.openxmlformats.org/officeDocument/2006/relationships/image" Target="/ppt/media/image108.PNG" Id="rId2" /><Relationship Type="http://schemas.openxmlformats.org/officeDocument/2006/relationships/slideLayout" Target="/ppt/slideLayouts/slideLayout21.xml" Id="rId1" /></Relationships>
</file>

<file path=ppt/slides/_rels/slide32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://bottlepy.org/docs/dev/" TargetMode="External" Id="rId2" /></Relationships>
</file>

<file path=ppt/slides/_rels/slide3428.xml.rels>&#65279;<?xml version="1.0" encoding="utf-8"?><Relationships xmlns="http://schemas.openxmlformats.org/package/2006/relationships"><Relationship Type="http://schemas.openxmlformats.org/officeDocument/2006/relationships/image" Target="/ppt/media/image1113.PNG" Id="rId2" /><Relationship Type="http://schemas.openxmlformats.org/officeDocument/2006/relationships/slideLayout" Target="/ppt/slideLayouts/slideLayout21.xml" Id="rId1" /></Relationships>
</file>

<file path=ppt/slides/_rels/slide35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548.xml.rels>&#65279;<?xml version="1.0" encoding="utf-8"?><Relationships xmlns="http://schemas.openxmlformats.org/package/2006/relationships"><Relationship Type="http://schemas.openxmlformats.org/officeDocument/2006/relationships/image" Target="/ppt/media/image1221.PNG" Id="rId3" /><Relationship Type="http://schemas.openxmlformats.org/officeDocument/2006/relationships/slideLayout" Target="/ppt/slideLayouts/slideLayout21.xml" Id="rId1" /><Relationship Type="http://schemas.openxmlformats.org/officeDocument/2006/relationships/hyperlink" Target="http://localhost:8080/hello/world" TargetMode="External" Id="rId2" /></Relationships>
</file>

<file path=ppt/slides/_rels/slide3618.xml.rels>&#65279;<?xml version="1.0" encoding="utf-8"?><Relationships xmlns="http://schemas.openxmlformats.org/package/2006/relationships"><Relationship Type="http://schemas.openxmlformats.org/officeDocument/2006/relationships/image" Target="/ppt/media/image139.PNG" Id="rId2" /><Relationship Type="http://schemas.openxmlformats.org/officeDocument/2006/relationships/slideLayout" Target="/ppt/slideLayouts/slideLayout21.xml" Id="rId1" /></Relationships>
</file>

<file path=ppt/slides/_rels/slide3739.xml.rels>&#65279;<?xml version="1.0" encoding="utf-8"?><Relationships xmlns="http://schemas.openxmlformats.org/package/2006/relationships"><Relationship Type="http://schemas.openxmlformats.org/officeDocument/2006/relationships/image" Target="/ppt/media/image1416.PNG" Id="rId2" /><Relationship Type="http://schemas.openxmlformats.org/officeDocument/2006/relationships/slideLayout" Target="/ppt/slideLayouts/slideLayout21.xml" Id="rId1" /></Relationships>
</file>

<file path=ppt/slides/_rels/slide384.xml.rels>&#65279;<?xml version="1.0" encoding="utf-8"?><Relationships xmlns="http://schemas.openxmlformats.org/package/2006/relationships"><Relationship Type="http://schemas.openxmlformats.org/officeDocument/2006/relationships/image" Target="/ppt/media/image153.PNG" Id="rId2" /><Relationship Type="http://schemas.openxmlformats.org/officeDocument/2006/relationships/slideLayout" Target="/ppt/slideLayouts/slideLayout21.xml" Id="rId1" /></Relationships>
</file>

<file path=ppt/slides/_rels/slide39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042.xml.rels>&#65279;<?xml version="1.0" encoding="utf-8"?><Relationships xmlns="http://schemas.openxmlformats.org/package/2006/relationships"><Relationship Type="http://schemas.openxmlformats.org/officeDocument/2006/relationships/image" Target="/ppt/media/image1617.PNG" Id="rId2" /><Relationship Type="http://schemas.openxmlformats.org/officeDocument/2006/relationships/slideLayout" Target="/ppt/slideLayouts/slideLayout21.xml" Id="rId1" /></Relationships>
</file>

<file path=ppt/slides/_rels/slide4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2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35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4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5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6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7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84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99.xml.rels>&#65279;<?xml version="1.0" encoding="utf-8"?><Relationships xmlns="http://schemas.openxmlformats.org/package/2006/relationships"><Relationship Type="http://schemas.openxmlformats.org/officeDocument/2006/relationships/image" Target="/ppt/media/image184.PNG" Id="rId3" /><Relationship Type="http://schemas.openxmlformats.org/officeDocument/2006/relationships/image" Target="/ppt/media/image175.PNG" Id="rId2" /><Relationship Type="http://schemas.openxmlformats.org/officeDocument/2006/relationships/slideLayout" Target="/ppt/slideLayouts/slideLayout21.xml" Id="rId1" /></Relationships>
</file>

<file path=ppt/slides/_rels/slide5033.xml.rels>&#65279;<?xml version="1.0" encoding="utf-8"?><Relationships xmlns="http://schemas.openxmlformats.org/package/2006/relationships"><Relationship Type="http://schemas.openxmlformats.org/officeDocument/2006/relationships/image" Target="/ppt/media/image1914.PNG" Id="rId2" /><Relationship Type="http://schemas.openxmlformats.org/officeDocument/2006/relationships/slideLayout" Target="/ppt/slideLayouts/slideLayout21.xml" Id="rId1" /></Relationships>
</file>

<file path=ppt/slides/_rels/slide5153.xml.rels>&#65279;<?xml version="1.0" encoding="utf-8"?><Relationships xmlns="http://schemas.openxmlformats.org/package/2006/relationships"><Relationship Type="http://schemas.openxmlformats.org/officeDocument/2006/relationships/image" Target="/ppt/media/image2023.PNG" Id="rId2" /><Relationship Type="http://schemas.openxmlformats.org/officeDocument/2006/relationships/slideLayout" Target="/ppt/slideLayouts/slideLayout21.xml" Id="rId1" /></Relationships>
</file>

<file path=ppt/slides/_rels/slide5221.xml.rels>&#65279;<?xml version="1.0" encoding="utf-8"?><Relationships xmlns="http://schemas.openxmlformats.org/package/2006/relationships"><Relationship Type="http://schemas.openxmlformats.org/officeDocument/2006/relationships/image" Target="/ppt/media/image2110.PNG" Id="rId2" /><Relationship Type="http://schemas.openxmlformats.org/officeDocument/2006/relationships/slideLayout" Target="/ppt/slideLayouts/slideLayout21.xml" Id="rId1" /></Relationships>
</file>

<file path=ppt/slides/_rels/slide5343.xml.rels>&#65279;<?xml version="1.0" encoding="utf-8"?><Relationships xmlns="http://schemas.openxmlformats.org/package/2006/relationships"><Relationship Type="http://schemas.openxmlformats.org/officeDocument/2006/relationships/image" Target="/ppt/media/image2218.PNG" Id="rId2" /><Relationship Type="http://schemas.openxmlformats.org/officeDocument/2006/relationships/slideLayout" Target="/ppt/slideLayouts/slideLayout21.xml" Id="rId1" /></Relationships>
</file>

<file path=ppt/slides/_rels/slide5410.xml.rels>&#65279;<?xml version="1.0" encoding="utf-8"?><Relationships xmlns="http://schemas.openxmlformats.org/package/2006/relationships"><Relationship Type="http://schemas.openxmlformats.org/officeDocument/2006/relationships/image" Target="/ppt/media/image236.PNG" Id="rId2" /><Relationship Type="http://schemas.openxmlformats.org/officeDocument/2006/relationships/slideLayout" Target="/ppt/slideLayouts/slideLayout21.xml" Id="rId1" /></Relationships>
</file>

<file path=ppt/slides/_rels/slide54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5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docs.oracle.com/cd/E19148-01/819-4470/gbpdl/index.html" TargetMode="External" Id="rId3" /><Relationship Type="http://schemas.openxmlformats.org/officeDocument/2006/relationships/hyperlink" Target="http://bottlepy.org/docs/dev/" TargetMode="External" Id="rId2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40762e8f2d3b43f1" /><Relationship Type="http://schemas.openxmlformats.org/officeDocument/2006/relationships/hyperlink" Target="https://www.deepl.com/pro?cta=edit-document" TargetMode="External" Id="R9632c3510fed443a" /><Relationship Type="http://schemas.openxmlformats.org/officeDocument/2006/relationships/image" Target="/ppt/media/image24.png" Id="R17d165058f4a4269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7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85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95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slide10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Types </a:t>
            </a:r>
            <a:r>
              <a:rPr lang="en-US" dirty="0" smtClean="0"/>
              <a:t>of </a:t>
            </a:r>
            <a:r>
              <a:rPr lang="es-ES" dirty="0" err="1" smtClean="0"/>
              <a:t>Integration </a:t>
            </a:r>
            <a:r>
              <a:rPr lang="es-ES" dirty="0" smtClean="0"/>
              <a:t>(2) </a:t>
            </a:r>
            <a:r>
              <a:rPr lang="es-ES" dirty="0" err="1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Data-level integration provides more comprehensive solutions than presentation-level integration, but may require rewriting some of the software.</a:t>
            </a:r>
          </a:p>
          <a:p>
            <a:r>
              <a:rPr lang="es-ES" dirty="0" smtClean="0"/>
              <a:t>Functional integration is the most important model but the most complex one</a:t>
            </a:r>
          </a:p>
          <a:p>
            <a:r>
              <a:rPr lang="es-ES" dirty="0" smtClean="0"/>
              <a:t>There are three types of functional integration:</a:t>
            </a:r>
          </a:p>
          <a:p>
            <a:pPr lvl="1"/>
            <a:r>
              <a:rPr lang="es-ES" dirty="0" smtClean="0"/>
              <a:t>Consistency of data</a:t>
            </a:r>
          </a:p>
          <a:p>
            <a:pPr lvl="1"/>
            <a:r>
              <a:rPr lang="es-ES" dirty="0" err="1" smtClean="0"/>
              <a:t>Multi-step </a:t>
            </a:r>
            <a:r>
              <a:rPr lang="es-ES" dirty="0" smtClean="0"/>
              <a:t>processes </a:t>
            </a:r>
            <a:r>
              <a:rPr lang="es-ES" dirty="0" smtClean="0"/>
              <a:t>(</a:t>
            </a:r>
            <a:r>
              <a:rPr lang="es-ES" dirty="0" err="1" smtClean="0"/>
              <a:t>multistep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Plug-and-play </a:t>
            </a:r>
            <a:r>
              <a:rPr lang="es-ES" dirty="0" smtClean="0"/>
              <a:t>components </a:t>
            </a:r>
            <a:r>
              <a:rPr lang="es-ES" dirty="0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Heterogeneous </a:t>
            </a:r>
            <a:r>
              <a:rPr lang="en-US" dirty="0" err="1" smtClean="0"/>
              <a:t>Systems </a:t>
            </a:r>
            <a:r>
              <a:rPr lang="en-US" dirty="0" err="1" smtClean="0"/>
              <a:t>Integration </a:t>
            </a:r>
            <a:r>
              <a:rPr lang="en-US" dirty="0" err="1" smtClean="0"/>
              <a:t/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Iván </a:t>
            </a:r>
            <a:r>
              <a:rPr lang="en-US" dirty="0" err="1" smtClean="0"/>
              <a:t>García-Magariño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Integration Model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An integration model is an approach and setup for integrating software</a:t>
            </a:r>
          </a:p>
          <a:p>
            <a:r>
              <a:rPr lang="es-ES" dirty="0" smtClean="0"/>
              <a:t>The most relevant aspects to be taken into account are:</a:t>
            </a:r>
          </a:p>
          <a:p>
            <a:pPr lvl="1"/>
            <a:r>
              <a:rPr lang="es-ES" dirty="0" smtClean="0"/>
              <a:t>Simplicity of integration</a:t>
            </a:r>
          </a:p>
          <a:p>
            <a:pPr lvl="1"/>
            <a:r>
              <a:rPr lang="es-ES" dirty="0" smtClean="0"/>
              <a:t>Reusability of integration for different configurations</a:t>
            </a:r>
          </a:p>
          <a:p>
            <a:pPr lvl="1"/>
            <a:r>
              <a:rPr lang="es-ES" dirty="0" smtClean="0"/>
              <a:t>Breadth of possible approaches to integration</a:t>
            </a:r>
          </a:p>
          <a:p>
            <a:pPr lvl="1"/>
            <a:r>
              <a:rPr lang="es-ES" dirty="0" smtClean="0"/>
              <a:t>Experience required to perform the integration</a:t>
            </a:r>
          </a:p>
          <a:p>
            <a:r>
              <a:rPr lang="es-ES" dirty="0" smtClean="0"/>
              <a:t>An integration model defines how the applications will be integrated indicating the nature and mechanisms of integration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Presentation Integration Model (1)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presentation integration model integrates new software through existing presentations. </a:t>
            </a:r>
          </a:p>
          <a:p>
            <a:r>
              <a:rPr lang="es-ES" dirty="0" smtClean="0"/>
              <a:t>This is usually done to create a new user interface.</a:t>
            </a:r>
          </a:p>
          <a:p>
            <a:r>
              <a:rPr lang="es-ES" dirty="0" smtClean="0"/>
              <a:t>Can be used to integrate various applications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Presentation Integration Model (</a:t>
            </a:r>
            <a:r>
              <a:rPr lang="es-ES" dirty="0" smtClean="0"/>
              <a:t>2) </a:t>
            </a:r>
            <a:r>
              <a:rPr lang="es-ES" dirty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72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When to use it:</a:t>
            </a:r>
          </a:p>
          <a:p>
            <a:pPr lvl="1"/>
            <a:r>
              <a:rPr lang="es-ES" dirty="0" smtClean="0"/>
              <a:t>To provide </a:t>
            </a:r>
            <a:r>
              <a:rPr lang="es-ES" dirty="0" smtClean="0"/>
              <a:t>more usable </a:t>
            </a:r>
            <a:r>
              <a:rPr lang="es-ES" dirty="0" err="1" smtClean="0"/>
              <a:t>UIs </a:t>
            </a:r>
            <a:r>
              <a:rPr lang="es-ES" dirty="0" smtClean="0"/>
              <a:t>(</a:t>
            </a:r>
            <a:r>
              <a:rPr lang="es-ES" dirty="0" err="1" smtClean="0"/>
              <a:t>user </a:t>
            </a:r>
            <a:r>
              <a:rPr lang="es-ES" dirty="0" smtClean="0"/>
              <a:t>interfaces)</a:t>
            </a:r>
          </a:p>
          <a:p>
            <a:pPr lvl="1"/>
            <a:r>
              <a:rPr lang="es-ES" dirty="0" smtClean="0"/>
              <a:t>For the user to perceive as one application the composition of several applications, simply with a common UI.</a:t>
            </a:r>
          </a:p>
          <a:p>
            <a:pPr lvl="1"/>
            <a:r>
              <a:rPr lang="es-ES" dirty="0" smtClean="0"/>
              <a:t>When the only useful point of integration is through its presentation.</a:t>
            </a:r>
          </a:p>
          <a:p>
            <a:r>
              <a:rPr lang="es-ES" dirty="0" smtClean="0"/>
              <a:t>Examples of Integration:</a:t>
            </a:r>
          </a:p>
          <a:p>
            <a:pPr lvl="1"/>
            <a:r>
              <a:rPr lang="es-ES" dirty="0" smtClean="0"/>
              <a:t>Providing a Windows interface for accessing various applications</a:t>
            </a:r>
          </a:p>
          <a:p>
            <a:pPr lvl="1"/>
            <a:r>
              <a:rPr lang="es-ES" dirty="0" smtClean="0"/>
              <a:t>Providing a unified HTML interface for various applications</a:t>
            </a:r>
          </a:p>
          <a:p>
            <a:pPr lvl="1"/>
            <a:r>
              <a:rPr lang="es-ES" dirty="0" smtClean="0"/>
              <a:t>Providing a Java-based interface for access to multiple applications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81" y="76692"/>
            <a:ext cx="8837233" cy="102648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Presentation </a:t>
            </a:r>
            <a:r>
              <a:rPr lang="es-ES" dirty="0"/>
              <a:t>Integration Model</a:t>
            </a:r>
            <a:r>
              <a:rPr lang="es-ES" dirty="0" smtClean="0"/>
              <a:t>(3) </a:t>
            </a:r>
            <a:r>
              <a:rPr lang="es-ES" dirty="0"/>
              <a:t/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44" y="984448"/>
            <a:ext cx="5781368" cy="5546922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Data Integration Model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data integration model directly integrates databases and data structures.</a:t>
            </a:r>
          </a:p>
          <a:p>
            <a:r>
              <a:rPr lang="es-ES" dirty="0" smtClean="0"/>
              <a:t>Sometimes, it is as simple as accessing the database management system (DBMS) of another application for the coordination</a:t>
            </a:r>
          </a:p>
          <a:p>
            <a:r>
              <a:rPr lang="es-ES" dirty="0" smtClean="0"/>
              <a:t>A data access middleware facilitates database access through the use and creation of connectors.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Tools and middleware for data integration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Batch file transfer</a:t>
            </a:r>
          </a:p>
          <a:p>
            <a:r>
              <a:rPr lang="es-ES" dirty="0" smtClean="0"/>
              <a:t>ODBC (Open </a:t>
            </a:r>
            <a:r>
              <a:rPr lang="es-ES" dirty="0" err="1" smtClean="0"/>
              <a:t>Database </a:t>
            </a:r>
            <a:r>
              <a:rPr lang="es-ES" dirty="0" err="1" smtClean="0"/>
              <a:t>connectivity</a:t>
            </a:r>
            <a:r>
              <a:rPr lang="es-ES" dirty="0" smtClean="0"/>
              <a:t>)</a:t>
            </a:r>
          </a:p>
          <a:p>
            <a:r>
              <a:rPr lang="es-ES" dirty="0" smtClean="0"/>
              <a:t>Middleware for access to distributed databases</a:t>
            </a:r>
          </a:p>
          <a:p>
            <a:r>
              <a:rPr lang="es-ES" dirty="0" smtClean="0"/>
              <a:t>Data transformation: It allows passing data from one database to another destination for use and transfer of information.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91" y="82591"/>
            <a:ext cx="9061409" cy="113857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Integration in the data access layer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996590"/>
            <a:ext cx="5797471" cy="5180373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When to use integration at the data layer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 combine information from different sources for analysis and decision making</a:t>
            </a:r>
          </a:p>
          <a:p>
            <a:r>
              <a:rPr lang="es-ES" dirty="0" smtClean="0"/>
              <a:t>To provide multiple applications with read access to a common source of information</a:t>
            </a:r>
          </a:p>
          <a:p>
            <a:r>
              <a:rPr lang="es-ES" dirty="0" smtClean="0"/>
              <a:t>To allow information to be extracted from one source of information, and reformatted and updated in another source of information.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Functional Integration Model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Business logic is the implementation of the business process in a programming language.</a:t>
            </a:r>
          </a:p>
          <a:p>
            <a:r>
              <a:rPr lang="es-ES" dirty="0" smtClean="0"/>
              <a:t>Business logic contains the rules necessary to properly interpret or construct the data and is not always available through presentation.</a:t>
            </a:r>
          </a:p>
          <a:p>
            <a:r>
              <a:rPr lang="es-ES" dirty="0" smtClean="0"/>
              <a:t>Functional integration integrates business logic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Distributed processing middleware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Distributed processing middleware is software that facilitates the communication of requests between different software components through the use of interfaces or messages.</a:t>
            </a:r>
          </a:p>
          <a:p>
            <a:r>
              <a:rPr lang="es-ES" dirty="0" smtClean="0"/>
              <a:t>Provides the execution environment for handling requests between software components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Types of distributed processing middleware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u="sng" dirty="0" smtClean="0"/>
              <a:t>Message-oriented middleware (MOM)</a:t>
            </a:r>
            <a:r>
              <a:rPr lang="es-ES" dirty="0" smtClean="0"/>
              <a:t>: Performs integration by means of message passing between applications.</a:t>
            </a:r>
          </a:p>
          <a:p>
            <a:r>
              <a:rPr lang="es-ES" u="sng" dirty="0" smtClean="0"/>
              <a:t>Distributed object technology</a:t>
            </a:r>
            <a:r>
              <a:rPr lang="es-ES" dirty="0" smtClean="0"/>
              <a:t>: This middleware allows software components to be used as objects. A well-known example is CORBA</a:t>
            </a:r>
          </a:p>
          <a:p>
            <a:r>
              <a:rPr lang="es-ES" u="sng" dirty="0" smtClean="0"/>
              <a:t>Processing transaction monitors</a:t>
            </a:r>
            <a:r>
              <a:rPr lang="es-ES" dirty="0" smtClean="0"/>
              <a:t>: Enables distributed architectures by performing transactions with concepts such as "two-phase commit" of a transaction.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166" y="-41930"/>
            <a:ext cx="7795629" cy="1310257"/>
          </a:xfrm>
        </p:spPr>
        <p:txBody>
          <a:bodyPr/>
          <a:lstStyle/>
          <a:p>
            <a:r>
              <a:rPr lang="es-ES" dirty="0" smtClean="0"/>
              <a:t>Functional Integration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4" y="1224712"/>
            <a:ext cx="5722372" cy="5553164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Types of functional integration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Data consistency</a:t>
            </a:r>
            <a:r>
              <a:rPr lang="es-ES" dirty="0" smtClean="0"/>
              <a:t>: The updating of information in one or more sources is coordinated among the various integrated applications.</a:t>
            </a:r>
          </a:p>
          <a:p>
            <a:r>
              <a:rPr lang="es-ES" u="sng" dirty="0" err="1" smtClean="0"/>
              <a:t>Multi-step </a:t>
            </a:r>
            <a:r>
              <a:rPr lang="es-ES" u="sng" dirty="0" smtClean="0"/>
              <a:t>processes</a:t>
            </a:r>
            <a:r>
              <a:rPr lang="es-ES" dirty="0" smtClean="0"/>
              <a:t>: A set of applications are coordinated to perform coordinated actions executed in the different integrated applications.</a:t>
            </a:r>
          </a:p>
          <a:p>
            <a:r>
              <a:rPr lang="es-ES" u="sng" dirty="0" smtClean="0"/>
              <a:t>Plug-and-play components</a:t>
            </a:r>
            <a:r>
              <a:rPr lang="es-ES" dirty="0" smtClean="0"/>
              <a:t>: Creation of reusable interfaces that simplify the creation of new applications.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IoT </a:t>
            </a:r>
            <a:r>
              <a:rPr lang="en-US" dirty="0" smtClean="0"/>
              <a:t>often </a:t>
            </a:r>
            <a:r>
              <a:rPr lang="en-US" dirty="0" smtClean="0"/>
              <a:t>has </a:t>
            </a:r>
            <a:r>
              <a:rPr lang="en-US" dirty="0" err="1" smtClean="0"/>
              <a:t>heterogeneous </a:t>
            </a:r>
            <a:r>
              <a:rPr lang="en-US" dirty="0" err="1" smtClean="0"/>
              <a:t>applications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smtClean="0"/>
              <a:t>EAI (</a:t>
            </a:r>
            <a:r>
              <a:rPr lang="en-US" i="1" dirty="0" smtClean="0"/>
              <a:t>Enterprise Application Integration</a:t>
            </a:r>
            <a:r>
              <a:rPr lang="en-US" dirty="0" smtClean="0"/>
              <a:t>) </a:t>
            </a:r>
            <a:r>
              <a:rPr lang="en-US" dirty="0" smtClean="0"/>
              <a:t>facilitates </a:t>
            </a:r>
            <a:r>
              <a:rPr lang="en-US" dirty="0" err="1" smtClean="0"/>
              <a:t>systems </a:t>
            </a:r>
            <a:r>
              <a:rPr lang="en-US" dirty="0" smtClean="0"/>
              <a:t>integration </a:t>
            </a:r>
            <a:r>
              <a:rPr lang="en-US" i="1" dirty="0" smtClean="0"/>
              <a:t/>
            </a:r>
            <a:endParaRPr lang="en-US" dirty="0" smtClean="0"/>
          </a:p>
          <a:p>
            <a:r>
              <a:rPr lang="en-US" dirty="0" err="1" smtClean="0"/>
              <a:t>Service </a:t>
            </a:r>
            <a:r>
              <a:rPr lang="en-US" dirty="0" err="1" smtClean="0"/>
              <a:t>integration </a:t>
            </a:r>
            <a:r>
              <a:rPr lang="en-US" dirty="0" err="1" smtClean="0"/>
              <a:t>practice </a:t>
            </a:r>
            <a:r>
              <a:rPr lang="en-US" dirty="0" err="1" smtClean="0"/>
              <a:t>in </a:t>
            </a:r>
            <a:r>
              <a:rPr lang="en-US" dirty="0" err="1" smtClean="0"/>
              <a:t>different </a:t>
            </a:r>
            <a:r>
              <a:rPr lang="en-US" dirty="0" err="1" smtClean="0"/>
              <a:t>languages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Standard </a:t>
            </a:r>
            <a:r>
              <a:rPr lang="en-US" dirty="0" err="1" smtClean="0"/>
              <a:t>documents </a:t>
            </a:r>
            <a:r>
              <a:rPr lang="en-US" dirty="0" smtClean="0"/>
              <a:t>for </a:t>
            </a:r>
            <a:r>
              <a:rPr lang="en-US" dirty="0" err="1" smtClean="0"/>
              <a:t>information </a:t>
            </a:r>
            <a:r>
              <a:rPr lang="en-US" dirty="0" err="1" smtClean="0"/>
              <a:t>exchange </a:t>
            </a:r>
            <a:r>
              <a:rPr lang="en-US" dirty="0" smtClean="0"/>
              <a:t>(e.g. XML) </a:t>
            </a:r>
            <a:r>
              <a:rPr lang="en-US" dirty="0" err="1" smtClean="0"/>
              <a:t/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481" y="117353"/>
            <a:ext cx="8273476" cy="1390571"/>
          </a:xfrm>
        </p:spPr>
        <p:txBody>
          <a:bodyPr/>
          <a:lstStyle/>
          <a:p>
            <a:r>
              <a:rPr lang="es-ES" dirty="0" smtClean="0"/>
              <a:t>Example of Functional Integration for data consistency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1" y="1651819"/>
            <a:ext cx="7105367" cy="4525144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Example of </a:t>
            </a:r>
            <a:r>
              <a:rPr lang="es-ES" dirty="0" err="1" smtClean="0"/>
              <a:t>multi-step </a:t>
            </a:r>
            <a:r>
              <a:rPr lang="es-ES" dirty="0" smtClean="0"/>
              <a:t>Process Integration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" y="1628222"/>
            <a:ext cx="8348085" cy="4996753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Connect-and-Ready Component Integration Example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92" y="1825625"/>
            <a:ext cx="6615015" cy="4351338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Practical </a:t>
            </a:r>
            <a:r>
              <a:rPr lang="en-US" dirty="0" err="1" smtClean="0"/>
              <a:t>example </a:t>
            </a:r>
            <a:r>
              <a:rPr lang="en-US" dirty="0" smtClean="0"/>
              <a:t>of </a:t>
            </a:r>
            <a:r>
              <a:rPr lang="en-US" dirty="0" err="1" smtClean="0"/>
              <a:t>connector </a:t>
            </a:r>
            <a:r>
              <a:rPr lang="en-US" dirty="0" smtClean="0"/>
              <a:t>between Java and Python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Download </a:t>
            </a:r>
            <a:r>
              <a:rPr lang="es-ES" dirty="0" err="1" smtClean="0"/>
              <a:t>JPython </a:t>
            </a:r>
            <a:r>
              <a:rPr lang="es-ES" dirty="0" err="1" smtClean="0"/>
              <a:t>jar </a:t>
            </a:r>
            <a:r>
              <a:rPr lang="es-ES" dirty="0" smtClean="0"/>
              <a:t>file </a:t>
            </a:r>
            <a:r>
              <a:rPr lang="es-ES" dirty="0" smtClean="0"/>
              <a:t>(</a:t>
            </a:r>
            <a:r>
              <a:rPr lang="es-ES" dirty="0" err="1" smtClean="0"/>
              <a:t>standalone </a:t>
            </a:r>
            <a:r>
              <a:rPr lang="es-ES" dirty="0" err="1" smtClean="0"/>
              <a:t>version</a:t>
            </a:r>
            <a:r>
              <a:rPr lang="es-ES" dirty="0" smtClean="0"/>
              <a:t>)</a:t>
            </a:r>
          </a:p>
          <a:p>
            <a:r>
              <a:rPr lang="es-ES" dirty="0" smtClean="0"/>
              <a:t>Creating a </a:t>
            </a:r>
            <a:r>
              <a:rPr lang="es-ES" dirty="0" smtClean="0"/>
              <a:t>Java </a:t>
            </a:r>
            <a:r>
              <a:rPr lang="es-ES" dirty="0" err="1" smtClean="0"/>
              <a:t>project </a:t>
            </a:r>
            <a:r>
              <a:rPr lang="es-ES" dirty="0" smtClean="0"/>
              <a:t>with </a:t>
            </a:r>
            <a:r>
              <a:rPr lang="es-ES" dirty="0" err="1" smtClean="0"/>
              <a:t>NetBeans </a:t>
            </a:r>
            <a:r>
              <a:rPr lang="es-ES" dirty="0" smtClean="0"/>
              <a:t>or similar</a:t>
            </a:r>
          </a:p>
          <a:p>
            <a:r>
              <a:rPr lang="es-ES" dirty="0" smtClean="0"/>
              <a:t>Include </a:t>
            </a:r>
            <a:r>
              <a:rPr lang="es-ES" dirty="0" err="1" smtClean="0"/>
              <a:t>Jpython </a:t>
            </a:r>
            <a:r>
              <a:rPr lang="es-ES" dirty="0" err="1" smtClean="0"/>
              <a:t>jar </a:t>
            </a:r>
            <a:r>
              <a:rPr lang="es-ES" dirty="0" smtClean="0"/>
              <a:t>file </a:t>
            </a:r>
            <a:r>
              <a:rPr lang="es-ES" dirty="0" smtClean="0"/>
              <a:t>in Java project</a:t>
            </a:r>
          </a:p>
          <a:p>
            <a:r>
              <a:rPr lang="es-ES" dirty="0" smtClean="0"/>
              <a:t>Creating a class in Java (see following slides)</a:t>
            </a:r>
          </a:p>
          <a:p>
            <a:r>
              <a:rPr lang="es-ES" dirty="0" smtClean="0"/>
              <a:t>Creating a Java program (see the following slides)</a:t>
            </a:r>
          </a:p>
          <a:p>
            <a:r>
              <a:rPr lang="es-ES" dirty="0" smtClean="0"/>
              <a:t>Calling from Java program to Python program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3" y="655632"/>
            <a:ext cx="7660770" cy="5574086"/>
          </a:xfrm>
        </p:spPr>
      </p:pic>
      <p:sp>
        <p:nvSpPr>
          <p:cNvPr id="5" name="CuadroTexto 4"/>
          <p:cNvSpPr txBox="1"/>
          <p:nvPr/>
        </p:nvSpPr>
        <p:spPr>
          <a:xfrm>
            <a:off x="289068" y="76691"/>
            <a:ext cx="852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Example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Class </a:t>
            </a:r>
            <a:r>
              <a:rPr lang="en-US" sz="2400" b="1" dirty="0" smtClean="0"/>
              <a:t>that </a:t>
            </a:r>
            <a:r>
              <a:rPr lang="en-US" sz="2400" b="1" dirty="0" smtClean="0"/>
              <a:t>facilitates </a:t>
            </a:r>
            <a:r>
              <a:rPr lang="en-US" sz="2400" b="1" dirty="0" err="1" smtClean="0"/>
              <a:t>communication </a:t>
            </a:r>
            <a:r>
              <a:rPr lang="en-US" sz="2400" b="1" dirty="0" smtClean="0"/>
              <a:t>between Java and Python </a:t>
            </a:r>
            <a:endParaRPr lang="es-ES" sz="2400" b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Using </a:t>
            </a:r>
            <a:r>
              <a:rPr lang="en-US" dirty="0" smtClean="0"/>
              <a:t>the </a:t>
            </a:r>
            <a:r>
              <a:rPr lang="en-US" dirty="0" err="1" smtClean="0"/>
              <a:t>interpreter </a:t>
            </a:r>
            <a:r>
              <a:rPr lang="en-US" dirty="0" smtClean="0"/>
              <a:t>to </a:t>
            </a:r>
            <a:r>
              <a:rPr lang="en-US" dirty="0" err="1" smtClean="0"/>
              <a:t>call </a:t>
            </a:r>
            <a:r>
              <a:rPr lang="en-US" dirty="0" smtClean="0"/>
              <a:t>the </a:t>
            </a:r>
            <a:r>
              <a:rPr lang="en-US" dirty="0" smtClean="0"/>
              <a:t>Python </a:t>
            </a:r>
            <a:r>
              <a:rPr lang="en-US" dirty="0" err="1" smtClean="0"/>
              <a:t>program </a:t>
            </a:r>
            <a:r>
              <a:rPr lang="en-US" dirty="0" err="1" smtClean="0"/>
              <a:t>from </a:t>
            </a:r>
            <a:r>
              <a:rPr lang="en-US" dirty="0" smtClean="0"/>
              <a:t>Java </a:t>
            </a:r>
            <a:r>
              <a:rPr lang="en-US" dirty="0" err="1" smtClean="0"/>
              <a:t/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5" y="1876871"/>
            <a:ext cx="7493385" cy="3175163"/>
          </a:xfrm>
        </p:spPr>
      </p:pic>
      <p:sp>
        <p:nvSpPr>
          <p:cNvPr id="5" name="CuadroTexto 4"/>
          <p:cNvSpPr txBox="1"/>
          <p:nvPr/>
        </p:nvSpPr>
        <p:spPr>
          <a:xfrm>
            <a:off x="1126777" y="5651582"/>
            <a:ext cx="39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 need </a:t>
            </a:r>
            <a:r>
              <a:rPr lang="en-US" dirty="0" smtClean="0"/>
              <a:t>the </a:t>
            </a:r>
            <a:r>
              <a:rPr lang="en-US" dirty="0" err="1" smtClean="0"/>
              <a:t>code </a:t>
            </a:r>
            <a:r>
              <a:rPr lang="en-US" dirty="0" smtClean="0"/>
              <a:t>of the previous </a:t>
            </a:r>
            <a:r>
              <a:rPr lang="en-US" dirty="0" err="1" smtClean="0"/>
              <a:t>class </a:t>
            </a:r>
            <a:r>
              <a:rPr lang="en-US" dirty="0" smtClean="0"/>
              <a:t/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 err="1" smtClean="0"/>
              <a:t>program </a:t>
            </a:r>
            <a:r>
              <a:rPr lang="en-US" dirty="0" err="1" smtClean="0"/>
              <a:t>called </a:t>
            </a:r>
            <a:r>
              <a:rPr lang="en-US" dirty="0" err="1" smtClean="0"/>
              <a:t>from </a:t>
            </a:r>
            <a:r>
              <a:rPr lang="en-US" dirty="0" smtClean="0"/>
              <a:t>Java </a:t>
            </a:r>
            <a:r>
              <a:rPr lang="en-US" dirty="0" err="1" smtClean="0"/>
              <a:t/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88" y="2210456"/>
            <a:ext cx="4676872" cy="2809896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3" y="289068"/>
            <a:ext cx="7128341" cy="6103499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Disadvantages </a:t>
            </a:r>
            <a:r>
              <a:rPr lang="en-US" dirty="0" smtClean="0"/>
              <a:t>of </a:t>
            </a:r>
            <a:r>
              <a:rPr lang="en-US" dirty="0" err="1" smtClean="0"/>
              <a:t>Jython </a:t>
            </a:r>
            <a:r>
              <a:rPr lang="en-US" dirty="0" smtClean="0"/>
              <a:t>connector and </a:t>
            </a:r>
            <a:r>
              <a:rPr lang="en-US" dirty="0" err="1" smtClean="0"/>
              <a:t>alternatives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Cannot </a:t>
            </a:r>
            <a:r>
              <a:rPr lang="en-US" dirty="0" err="1" smtClean="0"/>
              <a:t>run </a:t>
            </a:r>
            <a:r>
              <a:rPr lang="en-US" dirty="0" err="1" smtClean="0"/>
              <a:t>some </a:t>
            </a:r>
            <a:r>
              <a:rPr lang="en-US" dirty="0" err="1" smtClean="0"/>
              <a:t>libraries </a:t>
            </a:r>
            <a:endParaRPr lang="en-US" dirty="0" smtClean="0"/>
          </a:p>
          <a:p>
            <a:pPr lvl="1"/>
            <a:r>
              <a:rPr lang="en-US" dirty="0" err="1" smtClean="0"/>
              <a:t>For </a:t>
            </a:r>
            <a:r>
              <a:rPr lang="en-US" dirty="0" err="1" smtClean="0"/>
              <a:t>example </a:t>
            </a:r>
            <a:r>
              <a:rPr lang="en-US" dirty="0" err="1" smtClean="0"/>
              <a:t>Scikit-learn </a:t>
            </a:r>
            <a:endParaRPr lang="en-US" dirty="0" smtClean="0"/>
          </a:p>
          <a:p>
            <a:r>
              <a:rPr lang="en-US" dirty="0" err="1" smtClean="0"/>
              <a:t>Alternative: </a:t>
            </a:r>
            <a:endParaRPr lang="en-US" dirty="0" smtClean="0"/>
          </a:p>
          <a:p>
            <a:pPr lvl="1"/>
            <a:r>
              <a:rPr lang="en-US" dirty="0" smtClean="0"/>
              <a:t>Expose </a:t>
            </a:r>
            <a:r>
              <a:rPr lang="en-US" dirty="0" err="1" smtClean="0"/>
              <a:t>scikit-learn </a:t>
            </a:r>
            <a:r>
              <a:rPr lang="en-US" dirty="0" smtClean="0"/>
              <a:t>or other libraries in a HTTP/Json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microframeworks </a:t>
            </a:r>
            <a:r>
              <a:rPr lang="en-US" dirty="0" smtClean="0"/>
              <a:t>such as flask, bottle or cornice</a:t>
            </a:r>
          </a:p>
          <a:p>
            <a:pPr lvl="1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Bottle: Python Web Framework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- </a:t>
            </a:r>
            <a:r>
              <a:rPr lang="es-ES" dirty="0" err="1" smtClean="0"/>
              <a:t>Bottle'</a:t>
            </a:r>
            <a:r>
              <a:rPr lang="es-ES" dirty="0" smtClean="0"/>
              <a:t>s </a:t>
            </a:r>
            <a:r>
              <a:rPr lang="es-ES" dirty="0" err="1" smtClean="0"/>
              <a:t>website: </a:t>
            </a:r>
            <a:r>
              <a:rPr lang="es-ES" dirty="0">
                <a:hlinkClick r:id="rId2"/>
              </a:rPr>
              <a:t>http://bottlepy.org/docs/dev/ </a:t>
            </a:r>
            <a:r>
              <a:rPr lang="es-ES" dirty="0" err="1" smtClean="0"/>
              <a:t/>
            </a:r>
            <a:endParaRPr lang="es-ES" dirty="0" smtClean="0"/>
          </a:p>
          <a:p>
            <a:pPr marL="0" indent="0">
              <a:buNone/>
            </a:pPr>
            <a:r>
              <a:rPr lang="en-US" dirty="0" err="1" smtClean="0"/>
              <a:t>- Installation</a:t>
            </a:r>
            <a:r>
              <a:rPr lang="en-US" dirty="0" smtClean="0"/>
              <a:t>, </a:t>
            </a:r>
            <a:r>
              <a:rPr lang="en-US" dirty="0" err="1" smtClean="0"/>
              <a:t>run </a:t>
            </a:r>
            <a:r>
              <a:rPr lang="en-US" dirty="0" err="1" smtClean="0"/>
              <a:t>from </a:t>
            </a:r>
            <a:r>
              <a:rPr lang="en-US" dirty="0" err="1" smtClean="0"/>
              <a:t>console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pip install bottle</a:t>
            </a:r>
          </a:p>
          <a:p>
            <a:pPr marL="0" indent="0">
              <a:buNone/>
            </a:pPr>
            <a:r>
              <a:rPr lang="en-US" dirty="0" err="1" smtClean="0"/>
              <a:t>- </a:t>
            </a:r>
            <a:r>
              <a:rPr lang="en-US" dirty="0" err="1" smtClean="0"/>
              <a:t>Write a </a:t>
            </a:r>
            <a:r>
              <a:rPr lang="en-US" dirty="0" smtClean="0"/>
              <a:t>python </a:t>
            </a:r>
            <a:r>
              <a:rPr lang="en-US" dirty="0" err="1" smtClean="0"/>
              <a:t>program </a:t>
            </a:r>
            <a:r>
              <a:rPr lang="en-US" dirty="0" err="1" smtClean="0"/>
              <a:t>like </a:t>
            </a:r>
            <a:r>
              <a:rPr lang="en-US" dirty="0" smtClean="0"/>
              <a:t>the </a:t>
            </a:r>
            <a:r>
              <a:rPr lang="en-US" dirty="0" err="1" smtClean="0"/>
              <a:t>following </a:t>
            </a:r>
            <a:r>
              <a:rPr lang="en-US" dirty="0" err="1" smtClean="0"/>
              <a:t>example </a:t>
            </a:r>
            <a:r>
              <a:rPr lang="en-US" dirty="0" smtClean="0"/>
              <a:t>(</a:t>
            </a:r>
            <a:r>
              <a:rPr lang="en-US" dirty="0" err="1" smtClean="0"/>
              <a:t>in the </a:t>
            </a:r>
            <a:r>
              <a:rPr lang="en-US" dirty="0" err="1" smtClean="0"/>
              <a:t>next </a:t>
            </a:r>
            <a:r>
              <a:rPr lang="en-US" dirty="0" err="1" smtClean="0"/>
              <a:t>slide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 err="1" smtClean="0"/>
              <a:t>program </a:t>
            </a:r>
            <a:r>
              <a:rPr lang="en-US" dirty="0" err="1" smtClean="0"/>
              <a:t>using </a:t>
            </a:r>
            <a:r>
              <a:rPr lang="en-US" dirty="0" smtClean="0"/>
              <a:t>Bottle </a:t>
            </a:r>
            <a:r>
              <a:rPr lang="en-US" dirty="0" err="1" smtClean="0"/>
              <a:t/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5024"/>
            <a:ext cx="7886700" cy="2245033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34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628650" y="4650658"/>
            <a:ext cx="510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@route </a:t>
            </a:r>
            <a:r>
              <a:rPr lang="en-US" dirty="0" err="1" smtClean="0"/>
              <a:t>indicates </a:t>
            </a:r>
            <a:r>
              <a:rPr lang="en-US" dirty="0" smtClean="0"/>
              <a:t>the </a:t>
            </a:r>
            <a:r>
              <a:rPr lang="en-US" dirty="0" err="1" smtClean="0"/>
              <a:t>route </a:t>
            </a:r>
            <a:r>
              <a:rPr lang="en-US" dirty="0" err="1" smtClean="0"/>
              <a:t>by ascocicating it </a:t>
            </a:r>
            <a:r>
              <a:rPr lang="en-US" dirty="0" smtClean="0"/>
              <a:t>with </a:t>
            </a:r>
            <a:r>
              <a:rPr lang="en-US" dirty="0" err="1" smtClean="0"/>
              <a:t>a </a:t>
            </a:r>
            <a:r>
              <a:rPr lang="en-US" dirty="0" err="1" smtClean="0"/>
              <a:t>function </a:t>
            </a:r>
            <a:r>
              <a:rPr lang="en-US" dirty="0" err="1" smtClean="0"/>
              <a:t/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35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EAI (</a:t>
            </a:r>
            <a:r>
              <a:rPr lang="en-US" b="1" i="1" dirty="0" smtClean="0"/>
              <a:t>Enterprise Application Integration</a:t>
            </a:r>
            <a:r>
              <a:rPr lang="en-US" b="1" dirty="0" smtClean="0"/>
              <a:t>) </a:t>
            </a:r>
            <a:r>
              <a:rPr lang="en-US" dirty="0" smtClean="0"/>
              <a:t>(1) </a:t>
            </a:r>
            <a:r>
              <a:rPr lang="en-US" b="1" i="1" dirty="0" smtClean="0"/>
              <a:t/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EAI </a:t>
            </a:r>
            <a:r>
              <a:rPr lang="en-US" dirty="0" err="1" smtClean="0"/>
              <a:t>uses </a:t>
            </a:r>
            <a:r>
              <a:rPr lang="en-US" dirty="0" err="1" smtClean="0"/>
              <a:t>intermediate </a:t>
            </a:r>
            <a:r>
              <a:rPr lang="en-US" dirty="0" smtClean="0"/>
              <a:t>software </a:t>
            </a:r>
            <a:r>
              <a:rPr lang="en-US" dirty="0" err="1" smtClean="0"/>
              <a:t>known </a:t>
            </a:r>
            <a:r>
              <a:rPr lang="en-US" dirty="0" smtClean="0"/>
              <a:t>as </a:t>
            </a:r>
            <a:r>
              <a:rPr lang="en-US" i="1" dirty="0" smtClean="0"/>
              <a:t>middleware</a:t>
            </a:r>
          </a:p>
          <a:p>
            <a:r>
              <a:rPr lang="en-US" dirty="0" err="1" smtClean="0"/>
              <a:t>Integration </a:t>
            </a:r>
            <a:r>
              <a:rPr lang="en-US" dirty="0" smtClean="0"/>
              <a:t>with EAI </a:t>
            </a:r>
            <a:r>
              <a:rPr lang="en-US" dirty="0" err="1" smtClean="0"/>
              <a:t>can </a:t>
            </a:r>
            <a:r>
              <a:rPr lang="en-US" dirty="0" smtClean="0"/>
              <a:t>reduce </a:t>
            </a:r>
            <a:r>
              <a:rPr lang="es-ES" dirty="0" smtClean="0"/>
              <a:t>time-to-market </a:t>
            </a:r>
            <a:r>
              <a:rPr lang="es-ES" dirty="0" smtClean="0"/>
              <a:t>for novel products.</a:t>
            </a:r>
          </a:p>
          <a:p>
            <a:r>
              <a:rPr lang="es-ES" dirty="0" smtClean="0"/>
              <a:t>EAI allows you to recover your investment by reusing different applications.</a:t>
            </a:r>
          </a:p>
          <a:p>
            <a:r>
              <a:rPr lang="es-ES" dirty="0" smtClean="0"/>
              <a:t>EAI allows you to overcome chaotic architectures by managing their complexity, properly training your personnel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 err="1" smtClean="0"/>
              <a:t>from </a:t>
            </a:r>
            <a:r>
              <a:rPr lang="en-US" dirty="0" smtClean="0"/>
              <a:t>HTTP </a:t>
            </a:r>
            <a:r>
              <a:rPr lang="en-US" dirty="0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842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Web </a:t>
            </a:r>
            <a:r>
              <a:rPr lang="en-US" dirty="0" err="1" smtClean="0"/>
              <a:t>access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35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3" y="3751918"/>
            <a:ext cx="4635738" cy="12065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0663" y="2979285"/>
            <a:ext cx="267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Example </a:t>
            </a:r>
            <a:r>
              <a:rPr lang="en-US" dirty="0" err="1" smtClean="0"/>
              <a:t>browser </a:t>
            </a:r>
            <a:r>
              <a:rPr lang="en-US" dirty="0" err="1" smtClean="0"/>
              <a:t>access </a:t>
            </a:r>
            <a:r>
              <a:rPr lang="en-US" dirty="0" err="1" smtClean="0"/>
              <a:t/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3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 err="1" smtClean="0"/>
              <a:t>console </a:t>
            </a:r>
            <a:r>
              <a:rPr lang="en-US" dirty="0" err="1" smtClean="0"/>
              <a:t>output </a:t>
            </a:r>
            <a:r>
              <a:rPr lang="en-US" dirty="0" err="1" smtClean="0"/>
              <a:t>when </a:t>
            </a:r>
            <a:r>
              <a:rPr lang="en-US" dirty="0" smtClean="0"/>
              <a:t>bottle </a:t>
            </a:r>
            <a:r>
              <a:rPr lang="en-US" dirty="0" smtClean="0"/>
              <a:t>is </a:t>
            </a:r>
            <a:r>
              <a:rPr lang="en-US" dirty="0" err="1" smtClean="0"/>
              <a:t>run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36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994661"/>
            <a:ext cx="7893336" cy="17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Using </a:t>
            </a:r>
            <a:r>
              <a:rPr lang="en-US" dirty="0" smtClean="0"/>
              <a:t>the Bottle framework to </a:t>
            </a:r>
            <a:r>
              <a:rPr lang="en-US" dirty="0" err="1" smtClean="0"/>
              <a:t>integrate </a:t>
            </a:r>
            <a:r>
              <a:rPr lang="en-US" dirty="0" err="1" smtClean="0"/>
              <a:t>a </a:t>
            </a:r>
            <a:r>
              <a:rPr lang="en-US" dirty="0" smtClean="0"/>
              <a:t>neural network with Python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1" y="1905492"/>
            <a:ext cx="8435767" cy="3776798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37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739268" y="5657671"/>
            <a:ext cx="7034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Check the way in which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The input GET parameters are received, 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Neural network is created/trained/applied with </a:t>
            </a:r>
            <a:r>
              <a:rPr lang="es-ES" b="1" dirty="0" err="1" smtClean="0"/>
              <a:t>Scikit-learn </a:t>
            </a:r>
            <a:r>
              <a:rPr lang="es-ES" b="1" dirty="0" err="1" smtClean="0"/>
              <a:t>library</a:t>
            </a:r>
            <a:r>
              <a:rPr lang="es-ES" b="1" dirty="0" smtClean="0"/>
              <a:t>, and 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Output </a:t>
            </a:r>
            <a:r>
              <a:rPr lang="en-US" b="1" dirty="0" smtClean="0"/>
              <a:t>is </a:t>
            </a:r>
            <a:r>
              <a:rPr lang="en-US" b="1" dirty="0" err="1" smtClean="0"/>
              <a:t>returned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2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It </a:t>
            </a:r>
            <a:r>
              <a:rPr lang="en-US" dirty="0" err="1" smtClean="0"/>
              <a:t>can be </a:t>
            </a:r>
            <a:r>
              <a:rPr lang="en-US" dirty="0" err="1" smtClean="0"/>
              <a:t>tested </a:t>
            </a:r>
            <a:r>
              <a:rPr lang="en-US" dirty="0" err="1" smtClean="0"/>
              <a:t>in </a:t>
            </a:r>
            <a:r>
              <a:rPr lang="en-US" dirty="0" smtClean="0"/>
              <a:t>a </a:t>
            </a:r>
            <a:r>
              <a:rPr lang="en-US" dirty="0" err="1" smtClean="0"/>
              <a:t>browser </a:t>
            </a:r>
            <a:r>
              <a:rPr lang="en-US" dirty="0" err="1" smtClean="0"/>
              <a:t>using </a:t>
            </a:r>
            <a:r>
              <a:rPr lang="en-US" dirty="0" smtClean="0"/>
              <a:t>GET </a:t>
            </a:r>
            <a:r>
              <a:rPr lang="en-US" dirty="0" err="1" smtClean="0"/>
              <a:t>parameters: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12543"/>
          </a:xfrm>
        </p:spPr>
        <p:txBody>
          <a:bodyPr/>
          <a:lstStyle/>
          <a:p>
            <a:r>
              <a:rPr lang="en-US" dirty="0" smtClean="0"/>
              <a:t>URL with </a:t>
            </a:r>
            <a:r>
              <a:rPr lang="en-US" dirty="0" err="1" smtClean="0"/>
              <a:t>parameters </a:t>
            </a:r>
            <a:r>
              <a:rPr lang="en-US" dirty="0" smtClean="0"/>
              <a:t>x1 and x2:</a:t>
            </a:r>
          </a:p>
          <a:p>
            <a:pPr marL="0" indent="0">
              <a:buNone/>
            </a:pPr>
            <a:r>
              <a:rPr lang="es-ES" dirty="0"/>
              <a:t>http://localhost:8080/integration?x1=0&amp;x2=1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38</a:t>
            </a:fld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3" y="3315439"/>
            <a:ext cx="6709419" cy="11384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6199" y="5014452"/>
            <a:ext cx="575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 </a:t>
            </a:r>
            <a:r>
              <a:rPr lang="en-US" b="1" dirty="0" err="1" smtClean="0"/>
              <a:t>this </a:t>
            </a:r>
            <a:r>
              <a:rPr lang="en-US" b="1" dirty="0" err="1" smtClean="0"/>
              <a:t>case</a:t>
            </a:r>
            <a:r>
              <a:rPr lang="en-US" b="1" dirty="0" smtClean="0"/>
              <a:t>, "0" </a:t>
            </a:r>
            <a:r>
              <a:rPr lang="en-US" b="1" dirty="0" err="1" smtClean="0"/>
              <a:t>is </a:t>
            </a:r>
            <a:r>
              <a:rPr lang="en-US" b="1" dirty="0" smtClean="0"/>
              <a:t>the </a:t>
            </a:r>
            <a:r>
              <a:rPr lang="en-US" b="1" dirty="0" err="1" smtClean="0"/>
              <a:t>result </a:t>
            </a:r>
            <a:r>
              <a:rPr lang="en-US" b="1" dirty="0" smtClean="0"/>
              <a:t>of </a:t>
            </a:r>
            <a:r>
              <a:rPr lang="en-US" b="1" dirty="0" err="1" smtClean="0"/>
              <a:t>sorting </a:t>
            </a:r>
            <a:r>
              <a:rPr lang="en-US" b="1" dirty="0" smtClean="0"/>
              <a:t>(x1,x2) = (0,1)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986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Integration </a:t>
            </a:r>
            <a:r>
              <a:rPr lang="en-US" dirty="0" smtClean="0"/>
              <a:t>of </a:t>
            </a:r>
            <a:r>
              <a:rPr lang="en-US" dirty="0" err="1" smtClean="0"/>
              <a:t>a </a:t>
            </a:r>
            <a:r>
              <a:rPr lang="en-US" dirty="0" smtClean="0"/>
              <a:t>Java </a:t>
            </a:r>
            <a:r>
              <a:rPr lang="en-US" dirty="0" smtClean="0"/>
              <a:t>System </a:t>
            </a:r>
            <a:r>
              <a:rPr lang="en-US" dirty="0" smtClean="0"/>
              <a:t>with </a:t>
            </a:r>
            <a:r>
              <a:rPr lang="en-US" dirty="0" smtClean="0"/>
              <a:t>neural network </a:t>
            </a:r>
            <a:r>
              <a:rPr lang="en-US" dirty="0" err="1" smtClean="0"/>
              <a:t>classification </a:t>
            </a:r>
            <a:r>
              <a:rPr lang="en-US" dirty="0" err="1" smtClean="0"/>
              <a:t>in </a:t>
            </a:r>
            <a:r>
              <a:rPr lang="en-US" dirty="0" smtClean="0"/>
              <a:t>Python </a:t>
            </a:r>
            <a:r>
              <a:rPr lang="en-US" dirty="0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26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 </a:t>
            </a:r>
            <a:r>
              <a:rPr lang="en-US" dirty="0" err="1" smtClean="0"/>
              <a:t>any </a:t>
            </a:r>
            <a:r>
              <a:rPr lang="en-US" dirty="0" smtClean="0"/>
              <a:t>Java </a:t>
            </a:r>
            <a:r>
              <a:rPr lang="en-US" dirty="0" err="1" smtClean="0"/>
              <a:t>program</a:t>
            </a:r>
          </a:p>
          <a:p>
            <a:r>
              <a:rPr lang="en-US" dirty="0" err="1" smtClean="0"/>
              <a:t>Add </a:t>
            </a:r>
            <a:r>
              <a:rPr lang="en-US" dirty="0"/>
              <a:t>GET parameters </a:t>
            </a:r>
            <a:r>
              <a:rPr lang="en-US" dirty="0" smtClean="0"/>
              <a:t>to the URL</a:t>
            </a:r>
          </a:p>
          <a:p>
            <a:r>
              <a:rPr lang="en-US" dirty="0" err="1" smtClean="0"/>
              <a:t>Make </a:t>
            </a:r>
            <a:r>
              <a:rPr lang="en-US" dirty="0" err="1" smtClean="0"/>
              <a:t>an </a:t>
            </a:r>
            <a:r>
              <a:rPr lang="en-US" dirty="0" smtClean="0"/>
              <a:t>HTTP </a:t>
            </a:r>
            <a:r>
              <a:rPr lang="en-US" dirty="0" err="1" smtClean="0"/>
              <a:t>request </a:t>
            </a:r>
            <a:r>
              <a:rPr lang="en-US" dirty="0" smtClean="0"/>
              <a:t>to the localhost or to the </a:t>
            </a:r>
            <a:r>
              <a:rPr lang="en-US" dirty="0" err="1" smtClean="0"/>
              <a:t>corresponding </a:t>
            </a:r>
            <a:r>
              <a:rPr lang="en-US" dirty="0" smtClean="0"/>
              <a:t>website.</a:t>
            </a:r>
          </a:p>
          <a:p>
            <a:r>
              <a:rPr lang="en-US" dirty="0" err="1" smtClean="0"/>
              <a:t>Set </a:t>
            </a:r>
            <a:r>
              <a:rPr lang="en-US" dirty="0" smtClean="0"/>
              <a:t>a </a:t>
            </a:r>
            <a:r>
              <a:rPr lang="en-US" dirty="0" err="1" smtClean="0"/>
              <a:t>time </a:t>
            </a:r>
            <a:r>
              <a:rPr lang="en-US" dirty="0" err="1" smtClean="0"/>
              <a:t>limit </a:t>
            </a:r>
            <a:r>
              <a:rPr lang="en-US" dirty="0" smtClean="0"/>
              <a:t>(i.e. timeout)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program </a:t>
            </a:r>
            <a:r>
              <a:rPr lang="en-US" dirty="0" err="1" smtClean="0"/>
              <a:t>output </a:t>
            </a:r>
            <a:r>
              <a:rPr lang="en-US" dirty="0" err="1" smtClean="0"/>
              <a:t>in </a:t>
            </a:r>
            <a:r>
              <a:rPr lang="en-US" dirty="0" smtClean="0"/>
              <a:t>Python </a:t>
            </a:r>
            <a:r>
              <a:rPr lang="en-US" dirty="0" err="1" smtClean="0"/>
              <a:t/>
            </a:r>
            <a:endParaRPr lang="es-ES" dirty="0" smtClean="0"/>
          </a:p>
          <a:p>
            <a:r>
              <a:rPr lang="en-US" dirty="0" err="1" smtClean="0"/>
              <a:t>In </a:t>
            </a:r>
            <a:r>
              <a:rPr lang="en-US" dirty="0" err="1" smtClean="0"/>
              <a:t>this </a:t>
            </a:r>
            <a:r>
              <a:rPr lang="en-US" dirty="0" err="1" smtClean="0"/>
              <a:t>example</a:t>
            </a:r>
            <a:r>
              <a:rPr lang="en-US" dirty="0" smtClean="0"/>
              <a:t>, the </a:t>
            </a:r>
            <a:r>
              <a:rPr lang="en-US" dirty="0" err="1" smtClean="0"/>
              <a:t>output </a:t>
            </a:r>
            <a:r>
              <a:rPr lang="en-US" dirty="0" smtClean="0"/>
              <a:t>of </a:t>
            </a:r>
            <a:r>
              <a:rPr lang="en-US" dirty="0" err="1" smtClean="0"/>
              <a:t>a </a:t>
            </a:r>
            <a:r>
              <a:rPr lang="en-US" dirty="0" smtClean="0"/>
              <a:t>neural network (Multi-layer Perceptron) </a:t>
            </a:r>
            <a:r>
              <a:rPr lang="en-US" dirty="0" err="1" smtClean="0"/>
              <a:t>implemented </a:t>
            </a:r>
            <a:r>
              <a:rPr lang="en-US" dirty="0" smtClean="0"/>
              <a:t>with the </a:t>
            </a:r>
            <a:r>
              <a:rPr lang="en-US" dirty="0" err="1" smtClean="0"/>
              <a:t>Scikit-learn </a:t>
            </a:r>
            <a:r>
              <a:rPr lang="en-US" dirty="0" err="1" smtClean="0"/>
              <a:t>library </a:t>
            </a:r>
            <a:r>
              <a:rPr lang="en-US" dirty="0" smtClean="0"/>
              <a:t>is read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Scikit-learn </a:t>
            </a:r>
            <a:r>
              <a:rPr lang="en-US" dirty="0" smtClean="0"/>
              <a:t>website: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3" y="308192"/>
            <a:ext cx="6681664" cy="6334481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40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5150137" y="165182"/>
            <a:ext cx="3662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Example </a:t>
            </a:r>
            <a:r>
              <a:rPr lang="en-US" b="1" dirty="0" smtClean="0"/>
              <a:t>of an </a:t>
            </a:r>
            <a:r>
              <a:rPr lang="en-US" b="1" dirty="0" err="1" smtClean="0"/>
              <a:t>integrated </a:t>
            </a:r>
            <a:r>
              <a:rPr lang="en-US" b="1" dirty="0" smtClean="0"/>
              <a:t>Java </a:t>
            </a:r>
            <a:r>
              <a:rPr lang="en-US" b="1" dirty="0" err="1" smtClean="0"/>
              <a:t>program </a:t>
            </a:r>
            <a:r>
              <a:rPr lang="en-US" b="1" dirty="0" err="1" smtClean="0"/>
              <a:t/>
            </a:r>
            <a:endParaRPr lang="en-US" b="1" dirty="0" smtClean="0"/>
          </a:p>
          <a:p>
            <a:r>
              <a:rPr lang="en-US" b="1" dirty="0" smtClean="0"/>
              <a:t>with the neural network </a:t>
            </a:r>
            <a:r>
              <a:rPr lang="en-US" b="1" dirty="0" err="1" smtClean="0"/>
              <a:t>in </a:t>
            </a:r>
            <a:r>
              <a:rPr lang="en-US" b="1" dirty="0" smtClean="0"/>
              <a:t>Python </a:t>
            </a:r>
            <a:r>
              <a:rPr lang="en-US" b="1" dirty="0" smtClean="0"/>
              <a:t/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56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(Message-oriented Middleware) (1)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Secure </a:t>
            </a:r>
            <a:r>
              <a:rPr lang="en-US" dirty="0" err="1" smtClean="0"/>
              <a:t>communication </a:t>
            </a:r>
            <a:endParaRPr lang="en-US" dirty="0" smtClean="0"/>
          </a:p>
          <a:p>
            <a:r>
              <a:rPr lang="en-US" dirty="0" err="1" smtClean="0"/>
              <a:t>Message </a:t>
            </a:r>
            <a:r>
              <a:rPr lang="en-US" dirty="0" smtClean="0"/>
              <a:t>queuing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Directory </a:t>
            </a:r>
            <a:r>
              <a:rPr lang="en-US" dirty="0" smtClean="0"/>
              <a:t>support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Distributed </a:t>
            </a:r>
            <a:r>
              <a:rPr lang="en-US" dirty="0" err="1" smtClean="0"/>
              <a:t>communications </a:t>
            </a:r>
            <a:endParaRPr lang="en-US" dirty="0" smtClean="0"/>
          </a:p>
          <a:p>
            <a:r>
              <a:rPr lang="en-US" dirty="0" smtClean="0"/>
              <a:t>MOM does not </a:t>
            </a:r>
            <a:r>
              <a:rPr lang="en-US" dirty="0" err="1" smtClean="0"/>
              <a:t>model </a:t>
            </a:r>
            <a:r>
              <a:rPr lang="en-US" dirty="0" err="1" smtClean="0"/>
              <a:t>communications </a:t>
            </a:r>
            <a:r>
              <a:rPr lang="en-US" dirty="0" err="1" smtClean="0"/>
              <a:t>as </a:t>
            </a:r>
            <a:r>
              <a:rPr lang="en-US" dirty="0" err="1" smtClean="0"/>
              <a:t>remote </a:t>
            </a:r>
            <a:r>
              <a:rPr lang="en-US" dirty="0" err="1" smtClean="0"/>
              <a:t>method </a:t>
            </a:r>
            <a:r>
              <a:rPr lang="en-US" dirty="0" err="1" smtClean="0"/>
              <a:t>invocations </a:t>
            </a:r>
            <a:r>
              <a:rPr lang="en-US" dirty="0" smtClean="0"/>
              <a:t>(</a:t>
            </a:r>
            <a:r>
              <a:rPr lang="en-US" dirty="0" smtClean="0"/>
              <a:t>unlike </a:t>
            </a:r>
            <a:r>
              <a:rPr lang="en-US" dirty="0" smtClean="0"/>
              <a:t>CORBA </a:t>
            </a:r>
            <a:r>
              <a:rPr lang="en-US" dirty="0" err="1" smtClean="0"/>
              <a:t>for </a:t>
            </a:r>
            <a:r>
              <a:rPr lang="en-US" dirty="0" err="1" smtClean="0"/>
              <a:t>example</a:t>
            </a:r>
            <a:r>
              <a:rPr lang="en-US" dirty="0" smtClean="0"/>
              <a:t>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49873"/>
      </p:ext>
    </p:extLst>
  </p:cSld>
  <p:clrMapOvr>
    <a:masterClrMapping/>
  </p:clrMapOvr>
</p:sld>
</file>

<file path=ppt/slides/slide4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EAI (2)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33832"/>
            <a:ext cx="7886700" cy="4643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EAI </a:t>
            </a:r>
            <a:r>
              <a:rPr lang="en-US" dirty="0" err="1" smtClean="0"/>
              <a:t>is </a:t>
            </a:r>
            <a:r>
              <a:rPr lang="en-US" dirty="0" smtClean="0"/>
              <a:t>the </a:t>
            </a:r>
            <a:r>
              <a:rPr lang="en-US" dirty="0" err="1" smtClean="0"/>
              <a:t>creation </a:t>
            </a:r>
            <a:r>
              <a:rPr lang="en-US" dirty="0" smtClean="0"/>
              <a:t>of </a:t>
            </a:r>
            <a:r>
              <a:rPr lang="en-US" dirty="0" err="1" smtClean="0"/>
              <a:t>enterprise </a:t>
            </a:r>
            <a:r>
              <a:rPr lang="en-US" dirty="0" err="1" smtClean="0"/>
              <a:t>solutions </a:t>
            </a:r>
            <a:r>
              <a:rPr lang="en-US" dirty="0" err="1" smtClean="0"/>
              <a:t>by combining </a:t>
            </a:r>
            <a:r>
              <a:rPr lang="en-US" dirty="0" err="1" smtClean="0"/>
              <a:t>applications </a:t>
            </a:r>
            <a:r>
              <a:rPr lang="en-US" dirty="0" err="1" smtClean="0"/>
              <a:t>using </a:t>
            </a:r>
            <a:r>
              <a:rPr lang="en-US" dirty="0" smtClean="0"/>
              <a:t>middleware</a:t>
            </a:r>
          </a:p>
          <a:p>
            <a:r>
              <a:rPr lang="en-US" dirty="0" smtClean="0"/>
              <a:t>Middleware are </a:t>
            </a:r>
            <a:r>
              <a:rPr lang="en-US" dirty="0" err="1" smtClean="0"/>
              <a:t>the </a:t>
            </a:r>
            <a:r>
              <a:rPr lang="en-US" dirty="0" err="1" smtClean="0"/>
              <a:t>application-independent </a:t>
            </a:r>
            <a:r>
              <a:rPr lang="en-US" dirty="0" err="1" smtClean="0"/>
              <a:t>services </a:t>
            </a:r>
            <a:r>
              <a:rPr lang="en-US" dirty="0" smtClean="0"/>
              <a:t>that mediate between </a:t>
            </a:r>
            <a:r>
              <a:rPr lang="en-US" dirty="0" err="1" smtClean="0"/>
              <a:t>applications.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smtClean="0"/>
              <a:t>EAI with middleware </a:t>
            </a:r>
            <a:r>
              <a:rPr lang="en-US" dirty="0" err="1" smtClean="0"/>
              <a:t>allows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Package </a:t>
            </a:r>
            <a:r>
              <a:rPr lang="en-US" dirty="0" err="1" smtClean="0"/>
              <a:t>functionality </a:t>
            </a:r>
            <a:r>
              <a:rPr lang="en-US" dirty="0" err="1" smtClean="0"/>
              <a:t>as </a:t>
            </a:r>
            <a:r>
              <a:rPr lang="en-US" dirty="0" err="1" smtClean="0"/>
              <a:t>services </a:t>
            </a:r>
            <a:r>
              <a:rPr lang="en-US" dirty="0" smtClean="0"/>
              <a:t>for </a:t>
            </a:r>
            <a:r>
              <a:rPr lang="en-US" dirty="0" err="1" smtClean="0"/>
              <a:t>other </a:t>
            </a:r>
            <a:r>
              <a:rPr lang="en-US" dirty="0" err="1" smtClean="0"/>
              <a:t>applications </a:t>
            </a:r>
            <a:r>
              <a:rPr lang="en-US" dirty="0" smtClean="0"/>
              <a:t>(e.g. </a:t>
            </a:r>
            <a:r>
              <a:rPr lang="en-US" dirty="0" err="1" smtClean="0"/>
              <a:t>an </a:t>
            </a:r>
            <a:r>
              <a:rPr lang="en-US" dirty="0" err="1" smtClean="0"/>
              <a:t>IoT </a:t>
            </a:r>
            <a:r>
              <a:rPr lang="en-US" dirty="0" err="1" smtClean="0"/>
              <a:t>garbage </a:t>
            </a:r>
            <a:r>
              <a:rPr lang="en-US" dirty="0" err="1" smtClean="0"/>
              <a:t>collection </a:t>
            </a:r>
            <a:r>
              <a:rPr lang="en-US" dirty="0" err="1" smtClean="0"/>
              <a:t>application </a:t>
            </a:r>
            <a:r>
              <a:rPr lang="en-US" dirty="0" err="1" smtClean="0"/>
              <a:t>can </a:t>
            </a:r>
            <a:r>
              <a:rPr lang="en-US" dirty="0" smtClean="0"/>
              <a:t>determine </a:t>
            </a:r>
            <a:r>
              <a:rPr lang="en-US" dirty="0" err="1" smtClean="0"/>
              <a:t>which </a:t>
            </a:r>
            <a:r>
              <a:rPr lang="en-US" dirty="0" err="1" smtClean="0"/>
              <a:t>is </a:t>
            </a:r>
            <a:r>
              <a:rPr lang="en-US" dirty="0" smtClean="0"/>
              <a:t>the </a:t>
            </a:r>
            <a:r>
              <a:rPr lang="en-US" dirty="0" err="1" smtClean="0"/>
              <a:t>nearest </a:t>
            </a:r>
            <a:r>
              <a:rPr lang="en-US" dirty="0" err="1" smtClean="0"/>
              <a:t>empty </a:t>
            </a:r>
            <a:r>
              <a:rPr lang="en-US" dirty="0" err="1" smtClean="0"/>
              <a:t>garbage can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Applications </a:t>
            </a:r>
            <a:r>
              <a:rPr lang="en-US" dirty="0" err="1" smtClean="0"/>
              <a:t>can </a:t>
            </a:r>
            <a:r>
              <a:rPr lang="en-US" dirty="0" err="1" smtClean="0"/>
              <a:t>share </a:t>
            </a:r>
            <a:r>
              <a:rPr lang="en-US" dirty="0" err="1" smtClean="0"/>
              <a:t>information </a:t>
            </a:r>
            <a:r>
              <a:rPr lang="en-US" dirty="0" smtClean="0"/>
              <a:t>with </a:t>
            </a:r>
            <a:r>
              <a:rPr lang="en-US" dirty="0" err="1" smtClean="0"/>
              <a:t>other </a:t>
            </a:r>
            <a:r>
              <a:rPr lang="en-US" dirty="0" err="1" smtClean="0"/>
              <a:t>applications </a:t>
            </a:r>
            <a:r>
              <a:rPr lang="en-US" dirty="0" err="1" smtClean="0"/>
              <a:t/>
            </a:r>
            <a:endParaRPr lang="en-US" dirty="0" smtClean="0"/>
          </a:p>
          <a:p>
            <a:pPr lvl="1"/>
            <a:r>
              <a:rPr lang="en-US" dirty="0" err="1" smtClean="0"/>
              <a:t>Coordinate </a:t>
            </a:r>
            <a:r>
              <a:rPr lang="en-US" dirty="0" err="1" smtClean="0"/>
              <a:t>business </a:t>
            </a:r>
            <a:r>
              <a:rPr lang="en-US" dirty="0" smtClean="0"/>
              <a:t>processes </a:t>
            </a:r>
            <a:r>
              <a:rPr lang="en-US" dirty="0" smtClean="0"/>
              <a:t>with </a:t>
            </a:r>
            <a:r>
              <a:rPr lang="en-US" dirty="0" err="1" smtClean="0"/>
              <a:t>different </a:t>
            </a:r>
            <a:r>
              <a:rPr lang="en-US" dirty="0" err="1" smtClean="0"/>
              <a:t>applications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(2)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Support message passing</a:t>
            </a:r>
          </a:p>
          <a:p>
            <a:r>
              <a:rPr lang="es-ES" dirty="0" smtClean="0"/>
              <a:t>Message passing is non-blocking</a:t>
            </a:r>
          </a:p>
          <a:p>
            <a:r>
              <a:rPr lang="es-ES" dirty="0" smtClean="0"/>
              <a:t>MOM allows posting and subscribing to channels to send and receive messages</a:t>
            </a:r>
          </a:p>
          <a:p>
            <a:r>
              <a:rPr lang="en-US" dirty="0" err="1" smtClean="0"/>
              <a:t>Basic </a:t>
            </a:r>
            <a:r>
              <a:rPr lang="en-US" dirty="0" smtClean="0"/>
              <a:t>MOMs </a:t>
            </a:r>
            <a:r>
              <a:rPr lang="en-US" dirty="0" err="1" smtClean="0"/>
              <a:t>allow </a:t>
            </a:r>
            <a:r>
              <a:rPr lang="en-US" dirty="0" smtClean="0"/>
              <a:t>only </a:t>
            </a:r>
            <a:r>
              <a:rPr lang="en-US" dirty="0" err="1" smtClean="0"/>
              <a:t>direct </a:t>
            </a:r>
            <a:r>
              <a:rPr lang="en-US" dirty="0" err="1" smtClean="0"/>
              <a:t>messages </a:t>
            </a:r>
            <a:endParaRPr lang="en-US" dirty="0" smtClean="0"/>
          </a:p>
          <a:p>
            <a:r>
              <a:rPr lang="en-US" dirty="0" err="1" smtClean="0"/>
              <a:t>Advanced </a:t>
            </a:r>
            <a:r>
              <a:rPr lang="en-US" dirty="0" smtClean="0"/>
              <a:t>MOMs </a:t>
            </a:r>
            <a:r>
              <a:rPr lang="en-US" dirty="0" err="1" smtClean="0"/>
              <a:t>enable </a:t>
            </a:r>
            <a:r>
              <a:rPr lang="en-US" dirty="0" err="1" smtClean="0"/>
              <a:t>cross-platform </a:t>
            </a:r>
            <a:r>
              <a:rPr lang="en-US" dirty="0" err="1" smtClean="0"/>
              <a:t>switching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69157"/>
      </p:ext>
    </p:extLst>
  </p:cSld>
  <p:clrMapOvr>
    <a:masterClrMapping/>
  </p:clrMapOvr>
</p:sld>
</file>

<file path=ppt/slides/slide435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MOM(3)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u="sng" dirty="0" smtClean="0"/>
              <a:t>MOM Advantages:</a:t>
            </a:r>
          </a:p>
          <a:p>
            <a:r>
              <a:rPr lang="es-ES" dirty="0" smtClean="0"/>
              <a:t>Simple, just publish and subscribe</a:t>
            </a:r>
          </a:p>
          <a:p>
            <a:r>
              <a:rPr lang="es-ES" dirty="0" smtClean="0"/>
              <a:t>Easy to install and use, unlike remote calling methods with CORBA.</a:t>
            </a:r>
          </a:p>
          <a:p>
            <a:r>
              <a:rPr lang="en-US" dirty="0" err="1" smtClean="0"/>
              <a:t>Generic </a:t>
            </a:r>
            <a:r>
              <a:rPr lang="en-US" dirty="0" smtClean="0"/>
              <a:t>and </a:t>
            </a:r>
            <a:r>
              <a:rPr lang="en-US" dirty="0" err="1" smtClean="0"/>
              <a:t>can be </a:t>
            </a:r>
            <a:r>
              <a:rPr lang="en-US" dirty="0" err="1" smtClean="0"/>
              <a:t>used </a:t>
            </a:r>
            <a:r>
              <a:rPr lang="en-US" dirty="0" smtClean="0"/>
              <a:t>between </a:t>
            </a:r>
            <a:r>
              <a:rPr lang="en-US" dirty="0" err="1" smtClean="0"/>
              <a:t>heterogeneous </a:t>
            </a:r>
            <a:r>
              <a:rPr lang="en-US" dirty="0" err="1" smtClean="0"/>
              <a:t>applications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smtClean="0"/>
              <a:t>Flexible, it </a:t>
            </a:r>
            <a:r>
              <a:rPr lang="en-US" dirty="0" err="1" smtClean="0"/>
              <a:t>is </a:t>
            </a:r>
            <a:r>
              <a:rPr lang="en-US" dirty="0" smtClean="0"/>
              <a:t>not </a:t>
            </a:r>
            <a:r>
              <a:rPr lang="en-US" dirty="0" err="1" smtClean="0"/>
              <a:t>restrictive </a:t>
            </a:r>
            <a:r>
              <a:rPr lang="en-US" dirty="0" err="1" smtClean="0"/>
              <a:t>in </a:t>
            </a:r>
            <a:r>
              <a:rPr lang="en-US" dirty="0" smtClean="0"/>
              <a:t>what it </a:t>
            </a:r>
            <a:r>
              <a:rPr lang="en-US" dirty="0" err="1" smtClean="0"/>
              <a:t>sends</a:t>
            </a:r>
            <a:r>
              <a:rPr lang="en-US" dirty="0" smtClean="0"/>
              <a:t>, it </a:t>
            </a:r>
            <a:r>
              <a:rPr lang="en-US" dirty="0" err="1" smtClean="0"/>
              <a:t>simply </a:t>
            </a:r>
            <a:r>
              <a:rPr lang="en-US" dirty="0" err="1" smtClean="0"/>
              <a:t>sends </a:t>
            </a:r>
            <a:r>
              <a:rPr lang="en-US" dirty="0" smtClean="0"/>
              <a:t>it. </a:t>
            </a:r>
            <a:r>
              <a:rPr lang="en-US" dirty="0" smtClean="0"/>
              <a:t/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32362"/>
      </p:ext>
    </p:extLst>
  </p:cSld>
  <p:clrMapOvr>
    <a:masterClrMapping/>
  </p:clrMapOvr>
</p:sld>
</file>

<file path=ppt/slides/slide44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(4)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u="sng" dirty="0" smtClean="0"/>
              <a:t>Disadvantages of MOM</a:t>
            </a:r>
          </a:p>
          <a:p>
            <a:r>
              <a:rPr lang="es-ES" dirty="0" smtClean="0"/>
              <a:t>Because it is so generic, applications are in charge of interpreting the messages.</a:t>
            </a:r>
          </a:p>
          <a:p>
            <a:r>
              <a:rPr lang="en-US" dirty="0" err="1" smtClean="0"/>
              <a:t>Developers </a:t>
            </a:r>
            <a:r>
              <a:rPr lang="en-US" dirty="0" err="1" smtClean="0"/>
              <a:t>are </a:t>
            </a:r>
            <a:r>
              <a:rPr lang="en-US" dirty="0" err="1" smtClean="0"/>
              <a:t>often </a:t>
            </a:r>
            <a:r>
              <a:rPr lang="en-US" dirty="0" err="1" smtClean="0"/>
              <a:t>unfamiliar with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Asynchronous</a:t>
            </a:r>
            <a:r>
              <a:rPr lang="en-US" dirty="0" smtClean="0"/>
              <a:t>, </a:t>
            </a:r>
            <a:r>
              <a:rPr lang="en-US" dirty="0" err="1" smtClean="0"/>
              <a:t>it </a:t>
            </a:r>
            <a:r>
              <a:rPr lang="en-US" dirty="0" err="1" smtClean="0"/>
              <a:t>can be </a:t>
            </a:r>
            <a:r>
              <a:rPr lang="en-US" dirty="0" err="1" smtClean="0"/>
              <a:t>difficult to </a:t>
            </a:r>
            <a:r>
              <a:rPr lang="en-US" dirty="0" err="1" smtClean="0"/>
              <a:t>work </a:t>
            </a:r>
            <a:r>
              <a:rPr lang="en-US" dirty="0" smtClean="0"/>
              <a:t>with </a:t>
            </a:r>
            <a:r>
              <a:rPr lang="en-US" dirty="0" err="1" smtClean="0"/>
              <a:t>programs </a:t>
            </a:r>
            <a:r>
              <a:rPr lang="en-US" dirty="0" smtClean="0"/>
              <a:t>with </a:t>
            </a:r>
            <a:r>
              <a:rPr lang="en-US" dirty="0" err="1" smtClean="0"/>
              <a:t>blocking </a:t>
            </a:r>
            <a:r>
              <a:rPr lang="en-US" dirty="0" err="1" smtClean="0"/>
              <a:t>messages </a:t>
            </a:r>
            <a:r>
              <a:rPr lang="en-US" dirty="0" smtClean="0"/>
              <a:t>in a </a:t>
            </a:r>
            <a:r>
              <a:rPr lang="en-US" dirty="0" smtClean="0"/>
              <a:t>natural way, since MOM </a:t>
            </a:r>
            <a:r>
              <a:rPr lang="en-US" dirty="0" err="1" smtClean="0"/>
              <a:t>is </a:t>
            </a:r>
            <a:r>
              <a:rPr lang="en-US" dirty="0" err="1" smtClean="0"/>
              <a:t>non-blocking. </a:t>
            </a:r>
            <a:r>
              <a:rPr lang="en-US" dirty="0" smtClean="0"/>
              <a:t/>
            </a:r>
            <a:endParaRPr lang="en-US" dirty="0" smtClean="0"/>
          </a:p>
          <a:p>
            <a:r>
              <a:rPr lang="en-US" dirty="0" err="1" smtClean="0"/>
              <a:t>Messages </a:t>
            </a:r>
            <a:r>
              <a:rPr lang="en-US" dirty="0" err="1" smtClean="0"/>
              <a:t>have </a:t>
            </a:r>
            <a:r>
              <a:rPr lang="en-US" dirty="0" smtClean="0"/>
              <a:t>no </a:t>
            </a:r>
            <a:r>
              <a:rPr lang="en-US" dirty="0" err="1" smtClean="0"/>
              <a:t>structure </a:t>
            </a:r>
            <a:r>
              <a:rPr lang="en-US" dirty="0" smtClean="0"/>
              <a:t>and </a:t>
            </a:r>
            <a:r>
              <a:rPr lang="en-US" dirty="0" err="1" smtClean="0"/>
              <a:t>can </a:t>
            </a:r>
            <a:r>
              <a:rPr lang="en-US" dirty="0" err="1" smtClean="0"/>
              <a:t>be </a:t>
            </a:r>
            <a:r>
              <a:rPr lang="en-US" dirty="0" err="1" smtClean="0"/>
              <a:t>more </a:t>
            </a:r>
            <a:r>
              <a:rPr lang="en-US" dirty="0" err="1" smtClean="0"/>
              <a:t>difficult </a:t>
            </a:r>
            <a:r>
              <a:rPr lang="en-US" dirty="0" smtClean="0"/>
              <a:t>to interpret.</a:t>
            </a:r>
          </a:p>
          <a:p>
            <a:r>
              <a:rPr lang="en-US" dirty="0" smtClean="0"/>
              <a:t>Non-standard</a:t>
            </a:r>
            <a:r>
              <a:rPr lang="en-US" dirty="0" smtClean="0"/>
              <a:t>: MOM only </a:t>
            </a:r>
            <a:r>
              <a:rPr lang="en-US" dirty="0" smtClean="0"/>
              <a:t>facilitates </a:t>
            </a:r>
            <a:r>
              <a:rPr lang="en-US" dirty="0" err="1" smtClean="0"/>
              <a:t>communication </a:t>
            </a:r>
            <a:r>
              <a:rPr lang="en-US" dirty="0" err="1" smtClean="0"/>
              <a:t>but </a:t>
            </a:r>
            <a:r>
              <a:rPr lang="en-US" dirty="0" err="1" smtClean="0"/>
              <a:t>messages </a:t>
            </a:r>
            <a:r>
              <a:rPr lang="en-US" dirty="0" err="1" smtClean="0"/>
              <a:t>must </a:t>
            </a:r>
            <a:r>
              <a:rPr lang="en-US" dirty="0" err="1" smtClean="0"/>
              <a:t>be </a:t>
            </a:r>
            <a:r>
              <a:rPr lang="en-US" dirty="0" err="1" smtClean="0"/>
              <a:t>interpreted </a:t>
            </a:r>
            <a:r>
              <a:rPr lang="en-US" dirty="0" err="1" smtClean="0"/>
              <a:t>by </a:t>
            </a:r>
            <a:r>
              <a:rPr lang="en-US" dirty="0" smtClean="0"/>
              <a:t>the </a:t>
            </a:r>
            <a:r>
              <a:rPr lang="en-US" dirty="0" err="1" smtClean="0"/>
              <a:t>application.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22606"/>
      </p:ext>
    </p:extLst>
  </p:cSld>
  <p:clrMapOvr>
    <a:masterClrMapping/>
  </p:clrMapOvr>
</p:sld>
</file>

<file path=ppt/slides/slide454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(5)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When to </a:t>
            </a:r>
            <a:r>
              <a:rPr lang="en-US" dirty="0" err="1" smtClean="0"/>
              <a:t>use </a:t>
            </a:r>
            <a:r>
              <a:rPr lang="en-US" dirty="0" smtClean="0"/>
              <a:t>MOMs:</a:t>
            </a:r>
          </a:p>
          <a:p>
            <a:r>
              <a:rPr lang="en-US" dirty="0" err="1" smtClean="0"/>
              <a:t>When </a:t>
            </a:r>
            <a:r>
              <a:rPr lang="en-US" dirty="0" err="1" smtClean="0"/>
              <a:t>applications </a:t>
            </a:r>
            <a:r>
              <a:rPr lang="en-US" dirty="0" err="1" smtClean="0"/>
              <a:t>need </a:t>
            </a:r>
            <a:r>
              <a:rPr lang="en-US" dirty="0" err="1" smtClean="0"/>
              <a:t>messages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When you </a:t>
            </a:r>
            <a:r>
              <a:rPr lang="en-US" dirty="0" smtClean="0"/>
              <a:t>do not </a:t>
            </a:r>
            <a:r>
              <a:rPr lang="en-US" dirty="0" err="1" smtClean="0"/>
              <a:t>want </a:t>
            </a:r>
            <a:r>
              <a:rPr lang="en-US" dirty="0" smtClean="0"/>
              <a:t>to </a:t>
            </a:r>
            <a:r>
              <a:rPr lang="en-US" dirty="0" err="1" smtClean="0"/>
              <a:t>mix </a:t>
            </a:r>
            <a:r>
              <a:rPr lang="en-US" dirty="0" err="1" smtClean="0"/>
              <a:t>programming </a:t>
            </a:r>
            <a:r>
              <a:rPr lang="en-US" dirty="0" smtClean="0"/>
              <a:t>with </a:t>
            </a:r>
            <a:r>
              <a:rPr lang="en-US" dirty="0" err="1" smtClean="0"/>
              <a:t>call </a:t>
            </a:r>
            <a:r>
              <a:rPr lang="en-US" dirty="0" err="1" smtClean="0"/>
              <a:t>definition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When </a:t>
            </a:r>
            <a:r>
              <a:rPr lang="en-US" dirty="0" smtClean="0"/>
              <a:t>CORBA or </a:t>
            </a:r>
            <a:r>
              <a:rPr lang="en-US" dirty="0" err="1" smtClean="0"/>
              <a:t>similar </a:t>
            </a:r>
            <a:r>
              <a:rPr lang="en-US" dirty="0" smtClean="0"/>
              <a:t>are </a:t>
            </a:r>
            <a:r>
              <a:rPr lang="en-US" dirty="0" err="1" smtClean="0"/>
              <a:t>very </a:t>
            </a:r>
            <a:r>
              <a:rPr lang="en-US" dirty="0" err="1" smtClean="0"/>
              <a:t>complex </a:t>
            </a:r>
            <a:r>
              <a:rPr lang="en-US" dirty="0" smtClean="0"/>
              <a:t/>
            </a:r>
            <a:endParaRPr lang="en-US" dirty="0" smtClean="0"/>
          </a:p>
          <a:p>
            <a:r>
              <a:rPr lang="en-US" dirty="0" err="1" smtClean="0"/>
              <a:t>When </a:t>
            </a:r>
            <a:r>
              <a:rPr lang="en-US" dirty="0" err="1" smtClean="0"/>
              <a:t>remote </a:t>
            </a:r>
            <a:r>
              <a:rPr lang="en-US" dirty="0" err="1" smtClean="0"/>
              <a:t>calls </a:t>
            </a:r>
            <a:r>
              <a:rPr lang="en-US" dirty="0" smtClean="0"/>
              <a:t>are </a:t>
            </a:r>
            <a:r>
              <a:rPr lang="en-US" dirty="0" err="1" smtClean="0"/>
              <a:t>very </a:t>
            </a:r>
            <a:r>
              <a:rPr lang="en-US" dirty="0" err="1" smtClean="0"/>
              <a:t>rudimentary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2469"/>
      </p:ext>
    </p:extLst>
  </p:cSld>
  <p:clrMapOvr>
    <a:masterClrMapping/>
  </p:clrMapOvr>
</p:sld>
</file>

<file path=ppt/slides/slide46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 </a:t>
            </a:r>
            <a:r>
              <a:rPr lang="en-US" dirty="0" err="1" smtClean="0"/>
              <a:t>design </a:t>
            </a:r>
            <a:r>
              <a:rPr lang="en-US" dirty="0" err="1" smtClean="0"/>
              <a:t>considerations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Message </a:t>
            </a:r>
            <a:r>
              <a:rPr lang="en-US" dirty="0" smtClean="0"/>
              <a:t>Bus </a:t>
            </a:r>
            <a:r>
              <a:rPr lang="en-US" dirty="0" err="1" smtClean="0"/>
              <a:t>connects </a:t>
            </a:r>
            <a:r>
              <a:rPr lang="en-US" dirty="0" err="1" smtClean="0"/>
              <a:t>various </a:t>
            </a:r>
            <a:r>
              <a:rPr lang="en-US" dirty="0" err="1" smtClean="0"/>
              <a:t>applications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"</a:t>
            </a:r>
            <a:r>
              <a:rPr lang="en-US" b="1" dirty="0" smtClean="0"/>
              <a:t>Channel</a:t>
            </a:r>
            <a:r>
              <a:rPr lang="en-US" dirty="0" smtClean="0"/>
              <a:t>" </a:t>
            </a:r>
            <a:r>
              <a:rPr lang="en-US" dirty="0" err="1" smtClean="0"/>
              <a:t>class </a:t>
            </a:r>
            <a:r>
              <a:rPr lang="en-US" dirty="0" err="1" smtClean="0"/>
              <a:t>is </a:t>
            </a:r>
            <a:r>
              <a:rPr lang="en-US" dirty="0" smtClean="0"/>
              <a:t>the </a:t>
            </a:r>
            <a:r>
              <a:rPr lang="en-US" dirty="0" err="1" smtClean="0"/>
              <a:t>message </a:t>
            </a:r>
            <a:r>
              <a:rPr lang="en-US" dirty="0" smtClean="0"/>
              <a:t>bus </a:t>
            </a:r>
            <a:r>
              <a:rPr lang="en-US" dirty="0" err="1" smtClean="0"/>
              <a:t>interface. </a:t>
            </a:r>
            <a:endParaRPr lang="en-US" dirty="0" smtClean="0"/>
          </a:p>
          <a:p>
            <a:r>
              <a:rPr lang="en-US" dirty="0" smtClean="0"/>
              <a:t>The "</a:t>
            </a:r>
            <a:r>
              <a:rPr lang="en-US" b="1" dirty="0" err="1" smtClean="0"/>
              <a:t>ChannelListener</a:t>
            </a:r>
            <a:r>
              <a:rPr lang="en-US" dirty="0" smtClean="0"/>
              <a:t>" </a:t>
            </a:r>
            <a:r>
              <a:rPr lang="en-US" dirty="0" smtClean="0"/>
              <a:t>classes </a:t>
            </a:r>
            <a:r>
              <a:rPr lang="en-US" dirty="0" err="1" smtClean="0"/>
              <a:t>are used </a:t>
            </a:r>
            <a:r>
              <a:rPr lang="en-US" dirty="0" smtClean="0"/>
              <a:t>to </a:t>
            </a:r>
            <a:r>
              <a:rPr lang="en-US" b="1" dirty="0" err="1" smtClean="0"/>
              <a:t>listen for </a:t>
            </a:r>
            <a:r>
              <a:rPr lang="en-US" b="1" dirty="0" err="1" smtClean="0"/>
              <a:t>messages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"</a:t>
            </a:r>
            <a:r>
              <a:rPr lang="en-US" b="1" dirty="0" err="1" smtClean="0"/>
              <a:t>ChannelsUpdateListener</a:t>
            </a:r>
            <a:r>
              <a:rPr lang="en-US" dirty="0" smtClean="0"/>
              <a:t>" </a:t>
            </a:r>
            <a:r>
              <a:rPr lang="en-US" dirty="0" err="1" smtClean="0"/>
              <a:t>class </a:t>
            </a:r>
            <a:r>
              <a:rPr lang="en-US" dirty="0" err="1" smtClean="0"/>
              <a:t>is used </a:t>
            </a:r>
            <a:r>
              <a:rPr lang="en-US" dirty="0" smtClean="0"/>
              <a:t>to </a:t>
            </a:r>
            <a:r>
              <a:rPr lang="en-US" dirty="0" err="1" smtClean="0"/>
              <a:t>receive </a:t>
            </a:r>
            <a:r>
              <a:rPr lang="en-US" dirty="0" err="1" smtClean="0"/>
              <a:t>notifications from </a:t>
            </a:r>
            <a:r>
              <a:rPr lang="en-US" dirty="0" smtClean="0"/>
              <a:t>the </a:t>
            </a:r>
            <a:r>
              <a:rPr lang="en-US" dirty="0" err="1" smtClean="0"/>
              <a:t>listening </a:t>
            </a:r>
            <a:r>
              <a:rPr lang="en-US" dirty="0" smtClean="0"/>
              <a:t>channel. </a:t>
            </a:r>
            <a:r>
              <a:rPr lang="en-US" b="1" dirty="0" err="1" smtClean="0"/>
              <a:t/>
            </a:r>
            <a:endParaRPr lang="en-US" dirty="0" smtClean="0"/>
          </a:p>
          <a:p>
            <a:r>
              <a:rPr lang="en-US" dirty="0" err="1" smtClean="0"/>
              <a:t>MessageBus </a:t>
            </a:r>
            <a:r>
              <a:rPr lang="en-US" dirty="0" err="1" smtClean="0"/>
              <a:t>interface </a:t>
            </a:r>
            <a:r>
              <a:rPr lang="en-US" dirty="0" smtClean="0"/>
              <a:t>and </a:t>
            </a:r>
            <a:r>
              <a:rPr lang="en-US" dirty="0" err="1" smtClean="0"/>
              <a:t>MessageBusSocketImpl </a:t>
            </a:r>
            <a:r>
              <a:rPr lang="en-US" dirty="0" err="1" smtClean="0"/>
              <a:t>class </a:t>
            </a:r>
            <a:r>
              <a:rPr lang="en-US" dirty="0" smtClean="0"/>
              <a:t>allows </a:t>
            </a:r>
            <a:r>
              <a:rPr lang="en-US" b="1" dirty="0" err="1" smtClean="0"/>
              <a:t>communication </a:t>
            </a:r>
            <a:r>
              <a:rPr lang="en-US" b="1" dirty="0" smtClean="0"/>
              <a:t>with the </a:t>
            </a:r>
            <a:r>
              <a:rPr lang="en-US" b="1" dirty="0" err="1" smtClean="0"/>
              <a:t>world </a:t>
            </a:r>
            <a:r>
              <a:rPr lang="en-US" b="1" dirty="0" err="1" smtClean="0"/>
              <a:t>outside </a:t>
            </a:r>
            <a:r>
              <a:rPr lang="en-US" dirty="0" smtClean="0"/>
              <a:t>the app.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48730"/>
      </p:ext>
    </p:extLst>
  </p:cSld>
  <p:clrMapOvr>
    <a:masterClrMapping/>
  </p:clrMapOvr>
</p:sld>
</file>

<file path=ppt/slides/slide473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 of </a:t>
            </a:r>
            <a:r>
              <a:rPr lang="en-US" dirty="0" smtClean="0"/>
              <a:t>MOM </a:t>
            </a:r>
            <a:r>
              <a:rPr lang="en-US" dirty="0" err="1" smtClean="0"/>
              <a:t>in </a:t>
            </a:r>
            <a:r>
              <a:rPr lang="en-US" dirty="0" err="1" smtClean="0"/>
              <a:t>client </a:t>
            </a:r>
            <a:r>
              <a:rPr lang="en-US" dirty="0" smtClean="0"/>
              <a:t>(1)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Establish </a:t>
            </a:r>
            <a:r>
              <a:rPr lang="en-US" dirty="0" err="1" smtClean="0"/>
              <a:t>an </a:t>
            </a:r>
            <a:r>
              <a:rPr lang="en-US" dirty="0" err="1" smtClean="0"/>
              <a:t>instance </a:t>
            </a:r>
            <a:r>
              <a:rPr lang="en-US" dirty="0" smtClean="0"/>
              <a:t>of the </a:t>
            </a:r>
            <a:r>
              <a:rPr lang="en-US" dirty="0" err="1" smtClean="0"/>
              <a:t>message </a:t>
            </a:r>
            <a:r>
              <a:rPr lang="en-US" dirty="0" smtClean="0"/>
              <a:t>bus: </a:t>
            </a:r>
            <a:r>
              <a:rPr lang="en-US" dirty="0" err="1" smtClean="0"/>
              <a:t/>
            </a:r>
            <a:endParaRPr lang="es-ES" dirty="0" smtClean="0"/>
          </a:p>
          <a:p>
            <a:pPr marL="0" indent="0">
              <a:buNone/>
            </a:pPr>
            <a:r>
              <a:rPr lang="en-US" dirty="0" err="1" smtClean="0"/>
              <a:t>Channel. </a:t>
            </a:r>
            <a:r>
              <a:rPr lang="en-US" b="1" dirty="0" err="1" smtClean="0"/>
              <a:t>setMessageBus </a:t>
            </a:r>
            <a:r>
              <a:rPr lang="en-US" dirty="0"/>
              <a:t>(new </a:t>
            </a:r>
            <a:r>
              <a:rPr lang="en-US" dirty="0" err="1"/>
              <a:t>MessageBusSocketImpl </a:t>
            </a:r>
            <a:r>
              <a:rPr lang="en-US" dirty="0"/>
              <a:t>(BROKER_NAME, BROKER_PORT</a:t>
            </a:r>
            <a:r>
              <a:rPr lang="en-US" dirty="0" smtClean="0"/>
              <a:t>));</a:t>
            </a:r>
          </a:p>
          <a:p>
            <a:r>
              <a:rPr lang="en-US" b="1" dirty="0" err="1" smtClean="0"/>
              <a:t>Subscribe to </a:t>
            </a:r>
            <a:r>
              <a:rPr lang="en-US" b="1" dirty="0" smtClean="0"/>
              <a:t>a channel</a:t>
            </a:r>
          </a:p>
          <a:p>
            <a:pPr marL="0" indent="0">
              <a:buNone/>
            </a:pPr>
            <a:r>
              <a:rPr lang="en-US" dirty="0"/>
              <a:t>Channel </a:t>
            </a:r>
            <a:r>
              <a:rPr lang="en-US" dirty="0" err="1"/>
              <a:t>textChannel </a:t>
            </a:r>
            <a:r>
              <a:rPr lang="en-US" dirty="0"/>
              <a:t>= </a:t>
            </a:r>
            <a:r>
              <a:rPr lang="en-US" dirty="0" err="1"/>
              <a:t>Channel.subscribe </a:t>
            </a:r>
            <a:r>
              <a:rPr lang="en-US" dirty="0"/>
              <a:t>("</a:t>
            </a:r>
            <a:r>
              <a:rPr lang="en-US" dirty="0" err="1"/>
              <a:t>text_channel</a:t>
            </a:r>
            <a:r>
              <a:rPr lang="en-US" dirty="0"/>
              <a:t>", this</a:t>
            </a:r>
            <a:r>
              <a:rPr lang="en-US" dirty="0" smtClean="0"/>
              <a:t>);</a:t>
            </a:r>
          </a:p>
          <a:p>
            <a:r>
              <a:rPr lang="en-US" b="1" dirty="0" err="1" smtClean="0"/>
              <a:t>Post </a:t>
            </a:r>
            <a:r>
              <a:rPr lang="en-US" b="1" dirty="0" smtClean="0"/>
              <a:t>a </a:t>
            </a:r>
            <a:r>
              <a:rPr lang="en-US" b="1" dirty="0" err="1" smtClean="0"/>
              <a:t>message </a:t>
            </a:r>
            <a:r>
              <a:rPr lang="en-US" b="1" dirty="0" err="1" smtClean="0"/>
              <a:t>in </a:t>
            </a:r>
            <a:r>
              <a:rPr lang="en-US" b="1" dirty="0" smtClean="0"/>
              <a:t>the channel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/>
              <a:t>textChannel. </a:t>
            </a:r>
            <a:r>
              <a:rPr lang="en-US" b="1" dirty="0" err="1"/>
              <a:t>publish </a:t>
            </a:r>
            <a:r>
              <a:rPr lang="en-US" dirty="0"/>
              <a:t>(new String (</a:t>
            </a:r>
            <a:r>
              <a:rPr lang="en-US" dirty="0" err="1"/>
              <a:t>myID </a:t>
            </a:r>
            <a:r>
              <a:rPr lang="en-US" dirty="0"/>
              <a:t>+ " says Hello!")); 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87047"/>
      </p:ext>
    </p:extLst>
  </p:cSld>
  <p:clrMapOvr>
    <a:masterClrMapping/>
  </p:clrMapOvr>
</p:sld>
</file>

<file path=ppt/slides/slide484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 of </a:t>
            </a:r>
            <a:r>
              <a:rPr lang="en-US" dirty="0"/>
              <a:t>MOM </a:t>
            </a:r>
            <a:r>
              <a:rPr lang="en-US" dirty="0" err="1"/>
              <a:t>in </a:t>
            </a:r>
            <a:r>
              <a:rPr lang="en-US" dirty="0" err="1"/>
              <a:t>client </a:t>
            </a:r>
            <a:r>
              <a:rPr lang="en-US" dirty="0" smtClean="0"/>
              <a:t>(2) </a:t>
            </a:r>
            <a:r>
              <a:rPr lang="en-US" dirty="0" err="1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Unsubscribe </a:t>
            </a:r>
            <a:r>
              <a:rPr lang="en-US" dirty="0" smtClean="0"/>
              <a:t>from a channel:</a:t>
            </a:r>
          </a:p>
          <a:p>
            <a:pPr marL="0" indent="0">
              <a:buNone/>
            </a:pPr>
            <a:r>
              <a:rPr lang="es-ES" dirty="0" err="1"/>
              <a:t>textChannel. </a:t>
            </a:r>
            <a:r>
              <a:rPr lang="es-ES" b="1" dirty="0" err="1"/>
              <a:t>unsubscribe </a:t>
            </a:r>
            <a:r>
              <a:rPr lang="es-ES" dirty="0"/>
              <a:t>(</a:t>
            </a:r>
            <a:r>
              <a:rPr lang="es-ES" dirty="0" err="1"/>
              <a:t>ChannelListener</a:t>
            </a:r>
            <a:r>
              <a:rPr lang="es-ES" dirty="0" smtClean="0"/>
              <a:t>);</a:t>
            </a:r>
          </a:p>
          <a:p>
            <a:r>
              <a:rPr lang="en-US" dirty="0" err="1" smtClean="0"/>
              <a:t>Get </a:t>
            </a:r>
            <a:r>
              <a:rPr lang="en-US" dirty="0" err="1" smtClean="0"/>
              <a:t>a </a:t>
            </a:r>
            <a:r>
              <a:rPr lang="en-US" dirty="0" err="1" smtClean="0"/>
              <a:t>list </a:t>
            </a:r>
            <a:r>
              <a:rPr lang="en-US" dirty="0" err="1" smtClean="0"/>
              <a:t>of </a:t>
            </a:r>
            <a:r>
              <a:rPr lang="en-US" dirty="0" smtClean="0"/>
              <a:t>channel </a:t>
            </a:r>
            <a:r>
              <a:rPr lang="en-US" dirty="0" err="1" smtClean="0"/>
              <a:t>names:</a:t>
            </a:r>
          </a:p>
          <a:p>
            <a:pPr marL="0" indent="0">
              <a:buNone/>
            </a:pPr>
            <a:r>
              <a:rPr lang="es-ES" dirty="0" err="1"/>
              <a:t>Enumeration </a:t>
            </a:r>
            <a:r>
              <a:rPr lang="es-ES" dirty="0" err="1"/>
              <a:t>Channel. </a:t>
            </a:r>
            <a:r>
              <a:rPr lang="es-ES" b="1" dirty="0" err="1"/>
              <a:t>getChannelNames </a:t>
            </a:r>
            <a:r>
              <a:rPr lang="es-ES" dirty="0" smtClean="0"/>
              <a:t>();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54909"/>
      </p:ext>
    </p:extLst>
  </p:cSld>
  <p:clrMapOvr>
    <a:masterClrMapping/>
  </p:clrMapOvr>
</p:sld>
</file>

<file path=ppt/slides/slide49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MMO Interfaces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1" y="2321536"/>
            <a:ext cx="7886700" cy="1134656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49</a:t>
            </a:fld>
            <a:endParaRPr lang="en-GB"/>
          </a:p>
        </p:txBody>
      </p:sp>
      <p:sp>
        <p:nvSpPr>
          <p:cNvPr id="6" name="CuadroTexto 5"/>
          <p:cNvSpPr txBox="1"/>
          <p:nvPr/>
        </p:nvSpPr>
        <p:spPr>
          <a:xfrm>
            <a:off x="501445" y="1421745"/>
            <a:ext cx="7870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ChannelListener </a:t>
            </a:r>
            <a:r>
              <a:rPr lang="en-US" dirty="0" err="1" smtClean="0"/>
              <a:t>class </a:t>
            </a:r>
            <a:r>
              <a:rPr lang="en-US" dirty="0" err="1" smtClean="0"/>
              <a:t>should </a:t>
            </a:r>
            <a:r>
              <a:rPr lang="en-US" dirty="0" err="1" smtClean="0"/>
              <a:t>be </a:t>
            </a:r>
            <a:r>
              <a:rPr lang="en-US" dirty="0" err="1" smtClean="0"/>
              <a:t>implemented </a:t>
            </a:r>
            <a:r>
              <a:rPr lang="en-US" dirty="0" err="1" smtClean="0"/>
              <a:t>by </a:t>
            </a:r>
            <a:r>
              <a:rPr lang="en-US" dirty="0" err="1" smtClean="0"/>
              <a:t>any </a:t>
            </a:r>
            <a:r>
              <a:rPr lang="en-US" dirty="0" err="1" smtClean="0"/>
              <a:t>object </a:t>
            </a:r>
            <a:r>
              <a:rPr lang="en-US" dirty="0" smtClean="0"/>
              <a:t>that </a:t>
            </a:r>
            <a:r>
              <a:rPr lang="es-ES" dirty="0" smtClean="0"/>
              <a:t>wants to</a:t>
            </a:r>
          </a:p>
          <a:p>
            <a:r>
              <a:rPr lang="en-US" dirty="0" err="1" smtClean="0"/>
              <a:t>Be </a:t>
            </a:r>
            <a:r>
              <a:rPr lang="en-US" dirty="0" err="1" smtClean="0"/>
              <a:t>notified </a:t>
            </a:r>
            <a:r>
              <a:rPr lang="en-US" dirty="0" err="1" smtClean="0"/>
              <a:t>when </a:t>
            </a:r>
            <a:r>
              <a:rPr lang="en-US" dirty="0" smtClean="0"/>
              <a:t>a </a:t>
            </a:r>
            <a:r>
              <a:rPr lang="en-US" dirty="0" err="1" smtClean="0"/>
              <a:t>message </a:t>
            </a:r>
            <a:r>
              <a:rPr lang="en-US" dirty="0" smtClean="0"/>
              <a:t>is </a:t>
            </a:r>
            <a:r>
              <a:rPr lang="en-US" dirty="0" err="1" smtClean="0"/>
              <a:t>received </a:t>
            </a:r>
            <a:r>
              <a:rPr lang="en-US" dirty="0" smtClean="0"/>
              <a:t>from a </a:t>
            </a:r>
            <a:r>
              <a:rPr lang="en-US" dirty="0" err="1" smtClean="0"/>
              <a:t>calna </a:t>
            </a:r>
            <a:r>
              <a:rPr lang="en-US" dirty="0" err="1" smtClean="0"/>
              <a:t/>
            </a:r>
            <a:endParaRPr lang="en-U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550307" y="3693412"/>
            <a:ext cx="747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ChannelsUpdateListener </a:t>
            </a:r>
            <a:r>
              <a:rPr lang="en-US" dirty="0" err="1" smtClean="0"/>
              <a:t>interface </a:t>
            </a:r>
            <a:r>
              <a:rPr lang="en-US" dirty="0" err="1" smtClean="0"/>
              <a:t>has </a:t>
            </a:r>
            <a:r>
              <a:rPr lang="en-US" dirty="0" smtClean="0"/>
              <a:t>to </a:t>
            </a:r>
            <a:r>
              <a:rPr lang="en-US" dirty="0" err="1" smtClean="0"/>
              <a:t>be </a:t>
            </a:r>
            <a:r>
              <a:rPr lang="en-US" dirty="0" err="1" smtClean="0"/>
              <a:t>implemented </a:t>
            </a:r>
            <a:r>
              <a:rPr lang="en-US" dirty="0" err="1" smtClean="0"/>
              <a:t>by </a:t>
            </a:r>
            <a:r>
              <a:rPr lang="en-US" dirty="0" err="1" smtClean="0"/>
              <a:t>any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object </a:t>
            </a:r>
            <a:r>
              <a:rPr lang="en-US" dirty="0" smtClean="0"/>
              <a:t>you </a:t>
            </a:r>
            <a:r>
              <a:rPr lang="en-US" dirty="0" err="1" smtClean="0"/>
              <a:t>want to </a:t>
            </a:r>
            <a:r>
              <a:rPr lang="en-US" dirty="0" err="1" smtClean="0"/>
              <a:t>be </a:t>
            </a:r>
            <a:r>
              <a:rPr lang="en-US" dirty="0" err="1" smtClean="0"/>
              <a:t>notified </a:t>
            </a:r>
            <a:r>
              <a:rPr lang="en-US" dirty="0" err="1" smtClean="0"/>
              <a:t>when </a:t>
            </a:r>
            <a:r>
              <a:rPr lang="en-US" dirty="0" smtClean="0"/>
              <a:t>a channel </a:t>
            </a:r>
            <a:r>
              <a:rPr lang="en-US" dirty="0" smtClean="0"/>
              <a:t>is </a:t>
            </a:r>
            <a:r>
              <a:rPr lang="en-US" dirty="0" err="1" smtClean="0"/>
              <a:t>added </a:t>
            </a:r>
            <a:r>
              <a:rPr lang="en-US" dirty="0" smtClean="0"/>
              <a:t/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0" y="4576963"/>
            <a:ext cx="8315734" cy="11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4847"/>
      </p:ext>
    </p:extLst>
  </p:cSld>
  <p:clrMapOvr>
    <a:masterClrMapping/>
  </p:clrMapOvr>
</p:sld>
</file>

<file path=ppt/slides/slide503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517"/>
            <a:ext cx="7886700" cy="1325563"/>
          </a:xfrm>
        </p:spPr>
        <p:txBody>
          <a:bodyPr/>
          <a:lstStyle/>
          <a:p>
            <a:r>
              <a:rPr lang="en-US" dirty="0" err="1" smtClean="0"/>
              <a:t>Example </a:t>
            </a:r>
            <a:r>
              <a:rPr lang="en-US" dirty="0" smtClean="0"/>
              <a:t>of MOM </a:t>
            </a:r>
            <a:r>
              <a:rPr lang="en-US" dirty="0" err="1" smtClean="0"/>
              <a:t/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1" y="1370080"/>
            <a:ext cx="7106418" cy="4986271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74788"/>
      </p:ext>
    </p:extLst>
  </p:cSld>
  <p:clrMapOvr>
    <a:masterClrMapping/>
  </p:clrMapOvr>
</p:sld>
</file>

<file path=ppt/slides/slide515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 </a:t>
            </a:r>
            <a:r>
              <a:rPr lang="en-US" dirty="0" err="1" smtClean="0"/>
              <a:t>implementation </a:t>
            </a:r>
            <a:r>
              <a:rPr lang="en-US" dirty="0" smtClean="0"/>
              <a:t>of the </a:t>
            </a:r>
            <a:r>
              <a:rPr lang="en-US" dirty="0" smtClean="0"/>
              <a:t>above </a:t>
            </a:r>
            <a:r>
              <a:rPr lang="en-US" dirty="0" err="1" smtClean="0"/>
              <a:t>interface </a:t>
            </a:r>
            <a:r>
              <a:rPr lang="en-US" dirty="0" err="1" smtClean="0"/>
              <a:t/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51556"/>
            <a:ext cx="7886700" cy="3299476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13887"/>
      </p:ext>
    </p:extLst>
  </p:cSld>
  <p:clrMapOvr>
    <a:masterClrMapping/>
  </p:clrMapOvr>
</p:sld>
</file>

<file path=ppt/slides/slide522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625405"/>
            <a:ext cx="7467924" cy="5610551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23939"/>
      </p:ext>
    </p:extLst>
  </p:cSld>
  <p:clrMapOvr>
    <a:masterClrMapping/>
  </p:clrMapOvr>
</p:sld>
</file>

<file path=ppt/slides/slide534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0" y="369997"/>
            <a:ext cx="5004465" cy="5986354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28262"/>
      </p:ext>
    </p:extLst>
  </p:cSld>
  <p:clrMapOvr>
    <a:masterClrMapping/>
  </p:clrMapOvr>
</p:sld>
</file>

<file path=ppt/slides/slide541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54</a:t>
            </a:fld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50" y="0"/>
            <a:ext cx="5151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2414"/>
      </p:ext>
    </p:extLst>
  </p:cSld>
  <p:clrMapOvr>
    <a:masterClrMapping/>
  </p:clrMapOvr>
</p:sld>
</file>

<file path=ppt/slides/slide54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EAI </a:t>
            </a:r>
            <a:r>
              <a:rPr lang="en-US" dirty="0" err="1" smtClean="0"/>
              <a:t>facilitates </a:t>
            </a:r>
            <a:r>
              <a:rPr lang="en-US" dirty="0" err="1" smtClean="0"/>
              <a:t>new </a:t>
            </a:r>
            <a:r>
              <a:rPr lang="en-US" dirty="0" err="1" smtClean="0"/>
              <a:t>critical </a:t>
            </a:r>
            <a:r>
              <a:rPr lang="en-US" dirty="0" err="1" smtClean="0"/>
              <a:t>solutions </a:t>
            </a:r>
            <a:r>
              <a:rPr lang="en-US" dirty="0" err="1" smtClean="0"/>
              <a:t/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Improve </a:t>
            </a:r>
            <a:r>
              <a:rPr lang="en-US" dirty="0" err="1" smtClean="0"/>
              <a:t>customer </a:t>
            </a:r>
            <a:r>
              <a:rPr lang="en-US" dirty="0" smtClean="0"/>
              <a:t>relations </a:t>
            </a:r>
            <a:endParaRPr lang="en-US" dirty="0" smtClean="0"/>
          </a:p>
          <a:p>
            <a:pPr lvl="1"/>
            <a:r>
              <a:rPr lang="en-US" dirty="0" err="1" smtClean="0"/>
              <a:t>It allows </a:t>
            </a:r>
            <a:r>
              <a:rPr lang="en-US" dirty="0" err="1" smtClean="0"/>
              <a:t>a </a:t>
            </a:r>
            <a:r>
              <a:rPr lang="en-US" dirty="0" err="1" smtClean="0"/>
              <a:t>more </a:t>
            </a:r>
            <a:r>
              <a:rPr lang="en-US" dirty="0" smtClean="0"/>
              <a:t>global </a:t>
            </a:r>
            <a:r>
              <a:rPr lang="en-US" dirty="0" err="1" smtClean="0"/>
              <a:t>vision </a:t>
            </a:r>
            <a:r>
              <a:rPr lang="en-US" dirty="0" smtClean="0"/>
              <a:t>of </a:t>
            </a:r>
            <a:r>
              <a:rPr lang="en-US" dirty="0" err="1" smtClean="0"/>
              <a:t>each </a:t>
            </a:r>
            <a:r>
              <a:rPr lang="en-US" dirty="0" err="1" smtClean="0"/>
              <a:t>customer</a:t>
            </a:r>
            <a:r>
              <a:rPr lang="en-US" dirty="0" smtClean="0"/>
              <a:t>, and </a:t>
            </a:r>
            <a:r>
              <a:rPr lang="en-US" dirty="0" err="1" smtClean="0"/>
              <a:t>the customer </a:t>
            </a:r>
            <a:r>
              <a:rPr lang="en-US" dirty="0" err="1" smtClean="0"/>
              <a:t>perceives </a:t>
            </a:r>
            <a:r>
              <a:rPr lang="en-US" dirty="0" smtClean="0"/>
              <a:t>an </a:t>
            </a:r>
            <a:r>
              <a:rPr lang="en-US" dirty="0" err="1" smtClean="0"/>
              <a:t>integrated </a:t>
            </a:r>
            <a:r>
              <a:rPr lang="en-US" dirty="0" err="1" smtClean="0"/>
              <a:t>service.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Improved </a:t>
            </a:r>
            <a:r>
              <a:rPr lang="en-US" dirty="0" err="1" smtClean="0"/>
              <a:t>supply </a:t>
            </a:r>
            <a:r>
              <a:rPr lang="en-US" dirty="0" smtClean="0"/>
              <a:t>chain </a:t>
            </a:r>
            <a:r>
              <a:rPr lang="en-US" dirty="0" err="1" smtClean="0"/>
              <a:t>relationships </a:t>
            </a:r>
            <a:endParaRPr lang="en-US" dirty="0" smtClean="0"/>
          </a:p>
          <a:p>
            <a:pPr lvl="1" algn="just"/>
            <a:r>
              <a:rPr lang="en-US" dirty="0" smtClean="0"/>
              <a:t>XML (</a:t>
            </a:r>
            <a:r>
              <a:rPr lang="en-US" i="1" dirty="0" err="1" smtClean="0"/>
              <a:t>eXtensible </a:t>
            </a:r>
            <a:r>
              <a:rPr lang="en-US" i="1" dirty="0" smtClean="0"/>
              <a:t>Markup Language</a:t>
            </a:r>
            <a:r>
              <a:rPr lang="en-US" dirty="0" smtClean="0"/>
              <a:t>) </a:t>
            </a:r>
            <a:r>
              <a:rPr lang="en-US" dirty="0" smtClean="0"/>
              <a:t>facilitates </a:t>
            </a:r>
            <a:r>
              <a:rPr lang="en-US" dirty="0" err="1" smtClean="0"/>
              <a:t>communication </a:t>
            </a:r>
            <a:r>
              <a:rPr lang="en-US" dirty="0" smtClean="0"/>
              <a:t>between </a:t>
            </a:r>
            <a:r>
              <a:rPr lang="en-US" dirty="0" err="1" smtClean="0"/>
              <a:t>applications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EAI </a:t>
            </a:r>
            <a:r>
              <a:rPr lang="en-US" dirty="0" err="1" smtClean="0"/>
              <a:t>improve </a:t>
            </a:r>
            <a:r>
              <a:rPr lang="en-US" dirty="0" err="1" smtClean="0"/>
              <a:t>internal </a:t>
            </a:r>
            <a:r>
              <a:rPr lang="en-US" dirty="0" err="1" smtClean="0"/>
              <a:t>processes </a:t>
            </a:r>
            <a:endParaRPr lang="en-US" dirty="0" smtClean="0"/>
          </a:p>
          <a:p>
            <a:pPr algn="just"/>
            <a:r>
              <a:rPr lang="en-US" dirty="0" smtClean="0"/>
              <a:t>Reduces </a:t>
            </a:r>
            <a:r>
              <a:rPr lang="en-US" dirty="0" err="1" smtClean="0"/>
              <a:t>time </a:t>
            </a:r>
            <a:r>
              <a:rPr lang="en-US" dirty="0" err="1" smtClean="0"/>
              <a:t>to </a:t>
            </a:r>
            <a:r>
              <a:rPr lang="en-US" dirty="0" err="1" smtClean="0"/>
              <a:t>market </a:t>
            </a:r>
            <a:r>
              <a:rPr lang="en-US" dirty="0" smtClean="0"/>
              <a:t>for </a:t>
            </a:r>
            <a:r>
              <a:rPr lang="en-US" dirty="0" err="1" smtClean="0"/>
              <a:t>new </a:t>
            </a:r>
            <a:r>
              <a:rPr lang="en-US" dirty="0" err="1" smtClean="0"/>
              <a:t>applications 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Bibliography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Ruh</a:t>
            </a:r>
            <a:r>
              <a:rPr lang="en-US" dirty="0" smtClean="0"/>
              <a:t>, W. A., </a:t>
            </a:r>
            <a:r>
              <a:rPr lang="en-US" dirty="0" err="1" smtClean="0"/>
              <a:t>Maginnis</a:t>
            </a:r>
            <a:r>
              <a:rPr lang="en-US" dirty="0" smtClean="0"/>
              <a:t>, F.X., Brown, W.J., "Enterprise Application Integration", Wiley e-book.</a:t>
            </a:r>
          </a:p>
          <a:p>
            <a:r>
              <a:rPr lang="en-US" dirty="0" smtClean="0"/>
              <a:t>Bottle: </a:t>
            </a:r>
            <a:r>
              <a:rPr lang="es-ES" dirty="0">
                <a:hlinkClick r:id="rId2"/>
              </a:rPr>
              <a:t>http://bottlepy.org/docs/dev/ </a:t>
            </a:r>
            <a:r>
              <a:rPr lang="en-US" dirty="0" smtClean="0"/>
              <a:t/>
            </a:r>
            <a:endParaRPr lang="es-ES" dirty="0"/>
          </a:p>
          <a:p>
            <a:r>
              <a:rPr lang="en-US" dirty="0" err="1" smtClean="0"/>
              <a:t>Scikit-learn: </a:t>
            </a:r>
            <a:r>
              <a:rPr lang="en-US" dirty="0"/>
              <a:t>https://scikit-learn.org</a:t>
            </a:r>
          </a:p>
          <a:p>
            <a:r>
              <a:rPr lang="en-US" dirty="0" smtClean="0"/>
              <a:t>MOM </a:t>
            </a:r>
            <a:r>
              <a:rPr lang="en-US" dirty="0" err="1" smtClean="0"/>
              <a:t>in </a:t>
            </a:r>
            <a:r>
              <a:rPr lang="en-US" dirty="0"/>
              <a:t>Java: </a:t>
            </a:r>
            <a:r>
              <a:rPr lang="en-US" dirty="0">
                <a:hlinkClick r:id="rId3"/>
              </a:rPr>
              <a:t>https://docs.oracle.com/cd/E19148-01/819-4470/gbpdl/index.html 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82325"/>
      </p:ext>
    </p:extLst>
  </p:cSld>
  <p:clrMapOvr>
    <a:masterClrMapping/>
  </p:clrMapOvr>
</p:sld>
</file>

<file path=ppt/slides/slide5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9632c3510fed443a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17d165058f4a4269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6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</a:t>
            </a:r>
            <a:r>
              <a:rPr lang="en-US" dirty="0" err="1" smtClean="0"/>
              <a:t>at </a:t>
            </a:r>
            <a:r>
              <a:rPr lang="en-US" dirty="0" smtClean="0"/>
              <a:t>EAI </a:t>
            </a:r>
            <a:r>
              <a:rPr lang="en-US" dirty="0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has </a:t>
            </a:r>
            <a:r>
              <a:rPr lang="en-US" dirty="0" err="1" smtClean="0"/>
              <a:t>been </a:t>
            </a:r>
            <a:r>
              <a:rPr lang="en-US" dirty="0" smtClean="0"/>
              <a:t>a key factor </a:t>
            </a:r>
            <a:r>
              <a:rPr lang="en-US" dirty="0" err="1" smtClean="0"/>
              <a:t>in </a:t>
            </a:r>
            <a:r>
              <a:rPr lang="en-US" dirty="0" smtClean="0"/>
              <a:t>the </a:t>
            </a:r>
            <a:r>
              <a:rPr lang="en-US" dirty="0" err="1" smtClean="0"/>
              <a:t>rise of the </a:t>
            </a:r>
            <a:r>
              <a:rPr lang="en-US" dirty="0" smtClean="0"/>
              <a:t>EAI</a:t>
            </a:r>
          </a:p>
          <a:p>
            <a:r>
              <a:rPr lang="en-US" dirty="0" smtClean="0"/>
              <a:t>Dot-com </a:t>
            </a:r>
            <a:r>
              <a:rPr lang="en-US" dirty="0" err="1" smtClean="0"/>
              <a:t>refers </a:t>
            </a:r>
            <a:r>
              <a:rPr lang="en-US" dirty="0" smtClean="0"/>
              <a:t>to </a:t>
            </a:r>
            <a:r>
              <a:rPr lang="en-US" dirty="0" err="1" smtClean="0"/>
              <a:t>companies </a:t>
            </a:r>
            <a:r>
              <a:rPr lang="en-US" dirty="0" smtClean="0"/>
              <a:t>that </a:t>
            </a:r>
            <a:r>
              <a:rPr lang="en-US" dirty="0" err="1" smtClean="0"/>
              <a:t>do </a:t>
            </a:r>
            <a:r>
              <a:rPr lang="en-US" dirty="0" err="1" smtClean="0"/>
              <a:t>most of </a:t>
            </a:r>
            <a:r>
              <a:rPr lang="en-US" dirty="0" err="1" smtClean="0"/>
              <a:t>their </a:t>
            </a:r>
            <a:r>
              <a:rPr lang="en-US" dirty="0" err="1" smtClean="0"/>
              <a:t>business </a:t>
            </a:r>
            <a:r>
              <a:rPr lang="en-US" dirty="0" err="1" smtClean="0"/>
              <a:t>on </a:t>
            </a:r>
            <a:r>
              <a:rPr lang="en-US" dirty="0" smtClean="0"/>
              <a:t>the Internet.</a:t>
            </a:r>
          </a:p>
          <a:p>
            <a:r>
              <a:rPr lang="en-US" dirty="0" smtClean="0"/>
              <a:t>The web </a:t>
            </a:r>
            <a:r>
              <a:rPr lang="en-US" dirty="0" err="1" smtClean="0"/>
              <a:t>is </a:t>
            </a:r>
            <a:r>
              <a:rPr lang="en-US" dirty="0" err="1" smtClean="0"/>
              <a:t>ubiquitous </a:t>
            </a:r>
            <a:r>
              <a:rPr lang="en-US" dirty="0" smtClean="0"/>
              <a:t>and </a:t>
            </a:r>
            <a:r>
              <a:rPr lang="en-US" dirty="0" smtClean="0"/>
              <a:t>enables </a:t>
            </a:r>
            <a:r>
              <a:rPr lang="en-US" dirty="0" err="1" smtClean="0"/>
              <a:t>rapid </a:t>
            </a:r>
            <a:r>
              <a:rPr lang="en-US" dirty="0" err="1" smtClean="0"/>
              <a:t>business </a:t>
            </a:r>
            <a:r>
              <a:rPr lang="en-US" dirty="0" err="1" smtClean="0"/>
              <a:t>growth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Examples </a:t>
            </a:r>
            <a:r>
              <a:rPr lang="en-US" dirty="0" smtClean="0"/>
              <a:t>of Middleware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Oriented Middleware (MOM)</a:t>
            </a:r>
          </a:p>
          <a:p>
            <a:r>
              <a:rPr lang="en-US" dirty="0"/>
              <a:t>Common Object Request Broker Architecture (CORBA)</a:t>
            </a:r>
          </a:p>
          <a:p>
            <a:r>
              <a:rPr lang="en-US" dirty="0"/>
              <a:t>Microsoft Distributed Component Object Model (DCOM)</a:t>
            </a:r>
          </a:p>
          <a:p>
            <a:r>
              <a:rPr lang="en-US" dirty="0"/>
              <a:t>Enterprise Java Beans (EJB)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Barriers </a:t>
            </a:r>
            <a:r>
              <a:rPr lang="en-US" dirty="0" smtClean="0"/>
              <a:t>to </a:t>
            </a:r>
            <a:r>
              <a:rPr lang="en-US" dirty="0" err="1" smtClean="0"/>
              <a:t>effective </a:t>
            </a:r>
            <a:r>
              <a:rPr lang="en-US" dirty="0" smtClean="0"/>
              <a:t>EAI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Chaotic </a:t>
            </a:r>
            <a:r>
              <a:rPr lang="en-US" dirty="0" err="1" smtClean="0"/>
              <a:t>architectures </a:t>
            </a:r>
            <a:endParaRPr lang="en-US" dirty="0" smtClean="0"/>
          </a:p>
          <a:p>
            <a:pPr lvl="1"/>
            <a:r>
              <a:rPr lang="en-US" dirty="0" smtClean="0"/>
              <a:t>APIs (Application Programming Interface) </a:t>
            </a:r>
            <a:r>
              <a:rPr lang="en-US" dirty="0" err="1" smtClean="0"/>
              <a:t>allow you to </a:t>
            </a:r>
            <a:r>
              <a:rPr lang="en-US" dirty="0" smtClean="0"/>
              <a:t>provide </a:t>
            </a:r>
            <a:r>
              <a:rPr lang="en-US" dirty="0" err="1" smtClean="0"/>
              <a:t>other </a:t>
            </a:r>
            <a:r>
              <a:rPr lang="en-US" dirty="0" err="1" smtClean="0"/>
              <a:t>applications with </a:t>
            </a:r>
            <a:r>
              <a:rPr lang="en-US" dirty="0" err="1" smtClean="0"/>
              <a:t>access </a:t>
            </a:r>
            <a:r>
              <a:rPr lang="en-US" dirty="0" smtClean="0"/>
              <a:t>to </a:t>
            </a:r>
            <a:r>
              <a:rPr lang="en-US" dirty="0" err="1" smtClean="0"/>
              <a:t>your </a:t>
            </a:r>
            <a:r>
              <a:rPr lang="en-US" dirty="0" err="1" smtClean="0"/>
              <a:t>functionality </a:t>
            </a:r>
            <a:r>
              <a:rPr lang="en-US" dirty="0" smtClean="0"/>
              <a:t>or </a:t>
            </a:r>
            <a:r>
              <a:rPr lang="en-US" dirty="0" err="1" smtClean="0"/>
              <a:t>data. </a:t>
            </a:r>
            <a:r>
              <a:rPr lang="en-US" dirty="0" smtClean="0"/>
              <a:t/>
            </a:r>
            <a:endParaRPr lang="en-US" dirty="0" smtClean="0"/>
          </a:p>
          <a:p>
            <a:r>
              <a:rPr lang="en-US" dirty="0" err="1" smtClean="0"/>
              <a:t>Lack </a:t>
            </a:r>
            <a:r>
              <a:rPr lang="en-US" dirty="0" smtClean="0"/>
              <a:t>of </a:t>
            </a:r>
            <a:r>
              <a:rPr lang="en-US" dirty="0" smtClean="0"/>
              <a:t>staff </a:t>
            </a:r>
            <a:r>
              <a:rPr lang="en-US" dirty="0" err="1" smtClean="0"/>
              <a:t>skills</a:t>
            </a:r>
          </a:p>
          <a:p>
            <a:pPr lvl="1"/>
            <a:r>
              <a:rPr lang="en-US" dirty="0" smtClean="0"/>
              <a:t>Middleware </a:t>
            </a:r>
            <a:r>
              <a:rPr lang="en-US" dirty="0" err="1" smtClean="0"/>
              <a:t>skills </a:t>
            </a:r>
            <a:r>
              <a:rPr lang="en-US" dirty="0" err="1" smtClean="0"/>
              <a:t>such as </a:t>
            </a:r>
            <a:r>
              <a:rPr lang="en-US" dirty="0" smtClean="0"/>
              <a:t>MOM, CORBA, DCOM and EJB </a:t>
            </a:r>
            <a:r>
              <a:rPr lang="en-US" dirty="0" err="1" smtClean="0"/>
              <a:t>are required.</a:t>
            </a:r>
          </a:p>
          <a:p>
            <a:r>
              <a:rPr lang="en-US" dirty="0" err="1" smtClean="0"/>
              <a:t>Safety </a:t>
            </a:r>
            <a:r>
              <a:rPr lang="en-US" dirty="0" err="1" smtClean="0"/>
              <a:t>Failures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Types of Integration (1)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Integration can occur at three points:</a:t>
            </a:r>
          </a:p>
          <a:p>
            <a:pPr lvl="1"/>
            <a:r>
              <a:rPr lang="en-US" dirty="0" err="1" smtClean="0"/>
              <a:t>Presentation </a:t>
            </a:r>
            <a:endParaRPr lang="en-US" dirty="0" smtClean="0"/>
          </a:p>
          <a:p>
            <a:pPr lvl="1"/>
            <a:r>
              <a:rPr lang="en-US" dirty="0" err="1" smtClean="0"/>
              <a:t>Functionality </a:t>
            </a:r>
            <a:endParaRPr lang="en-US" dirty="0" smtClean="0"/>
          </a:p>
          <a:p>
            <a:pPr lvl="1"/>
            <a:r>
              <a:rPr lang="en-US" dirty="0" err="1" smtClean="0"/>
              <a:t>Data </a:t>
            </a:r>
            <a:r>
              <a:rPr lang="en-US" dirty="0" smtClean="0"/>
              <a:t>layer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err="1" smtClean="0"/>
              <a:t>objective </a:t>
            </a:r>
            <a:r>
              <a:rPr lang="en-US" dirty="0" smtClean="0"/>
              <a:t>of </a:t>
            </a:r>
            <a:r>
              <a:rPr lang="en-US" dirty="0" err="1" smtClean="0"/>
              <a:t>integration </a:t>
            </a:r>
            <a:r>
              <a:rPr lang="en-US" dirty="0" err="1" smtClean="0"/>
              <a:t>is to </a:t>
            </a:r>
            <a:r>
              <a:rPr lang="en-US" dirty="0" err="1" smtClean="0"/>
              <a:t>reduce </a:t>
            </a:r>
            <a:r>
              <a:rPr lang="en-US" dirty="0" err="1" smtClean="0"/>
              <a:t>coupling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Tightly </a:t>
            </a:r>
            <a:r>
              <a:rPr lang="en-US" dirty="0" err="1" smtClean="0"/>
              <a:t>coupled </a:t>
            </a:r>
            <a:r>
              <a:rPr lang="en-US" dirty="0" err="1" smtClean="0"/>
              <a:t>integration </a:t>
            </a:r>
            <a:r>
              <a:rPr lang="en-US" dirty="0" err="1" smtClean="0"/>
              <a:t>can be </a:t>
            </a:r>
            <a:r>
              <a:rPr lang="en-US" dirty="0" smtClean="0"/>
              <a:t>a </a:t>
            </a:r>
            <a:r>
              <a:rPr lang="en-US" dirty="0" smtClean="0"/>
              <a:t>serious </a:t>
            </a:r>
            <a:r>
              <a:rPr lang="en-US" dirty="0" err="1" smtClean="0"/>
              <a:t>maintenance </a:t>
            </a:r>
            <a:r>
              <a:rPr lang="en-US" dirty="0" err="1" smtClean="0"/>
              <a:t>problem </a:t>
            </a:r>
            <a:r>
              <a:rPr lang="en-US" dirty="0" err="1" smtClean="0"/>
              <a:t/>
            </a:r>
            <a:endParaRPr lang="en-US" dirty="0" smtClean="0"/>
          </a:p>
          <a:p>
            <a:r>
              <a:rPr lang="en-US" dirty="0" err="1" smtClean="0"/>
              <a:t>Integration </a:t>
            </a:r>
            <a:r>
              <a:rPr lang="en-US" dirty="0" err="1" smtClean="0"/>
              <a:t>into </a:t>
            </a:r>
            <a:r>
              <a:rPr lang="en-US" dirty="0" smtClean="0"/>
              <a:t>the </a:t>
            </a:r>
            <a:r>
              <a:rPr lang="en-US" dirty="0" err="1" smtClean="0"/>
              <a:t>presentation </a:t>
            </a:r>
            <a:r>
              <a:rPr lang="en-US" dirty="0" err="1" smtClean="0"/>
              <a:t>can </a:t>
            </a:r>
            <a:r>
              <a:rPr lang="en-US" dirty="0" err="1" smtClean="0"/>
              <a:t>be </a:t>
            </a:r>
            <a:r>
              <a:rPr lang="en-US" dirty="0" err="1" smtClean="0"/>
              <a:t>easy </a:t>
            </a:r>
            <a:r>
              <a:rPr lang="en-US" dirty="0" err="1" smtClean="0"/>
              <a:t>but </a:t>
            </a:r>
            <a:r>
              <a:rPr lang="en-US" dirty="0" err="1" smtClean="0"/>
              <a:t>very </a:t>
            </a:r>
            <a:r>
              <a:rPr lang="en-US" dirty="0" err="1" smtClean="0"/>
              <a:t>limiting </a:t>
            </a:r>
            <a:r>
              <a:rPr lang="en-US" dirty="0" err="1" smtClean="0"/>
              <a:t/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EACD-5541-48D7-A7FB-413957D513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1072</ap:TotalTime>
  <ap:Words>2023</ap:Words>
  <ap:Application>Microsoft Office PowerPoint</ap:Application>
  <ap:PresentationFormat>Presentación en pantalla (4:3)</ap:PresentationFormat>
  <ap:Paragraphs>278</ap:Paragraphs>
  <ap:Slides>55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ap:HeadingPairs>
  <ap:TitlesOfParts>
    <vt:vector baseType="lpstr" size="59">
      <vt:lpstr>Arial</vt:lpstr>
      <vt:lpstr>Calibri</vt:lpstr>
      <vt:lpstr>Calibri Light</vt:lpstr>
      <vt:lpstr>Tema de Office</vt:lpstr>
      <vt:lpstr>Integración de Sistemas Heterogéneos</vt:lpstr>
      <vt:lpstr>Introducción</vt:lpstr>
      <vt:lpstr>EAI (Enterprise Application Integration) (1)</vt:lpstr>
      <vt:lpstr>EAI (2)</vt:lpstr>
      <vt:lpstr>EAI facilita nuevas soluciones críticas</vt:lpstr>
      <vt:lpstr>La Web en EAI</vt:lpstr>
      <vt:lpstr>Ejemplos de Middleware</vt:lpstr>
      <vt:lpstr>Barreras para una EAI efectiva</vt:lpstr>
      <vt:lpstr>Tipos de Integración (1)</vt:lpstr>
      <vt:lpstr>Tipos de Integración (2)</vt:lpstr>
      <vt:lpstr>Modelo de Integración</vt:lpstr>
      <vt:lpstr>Modelo de Integración de Presentación (1)</vt:lpstr>
      <vt:lpstr>Modelo de Integración de Presentación (2)</vt:lpstr>
      <vt:lpstr>Modelo de Integración de Presentación(3)</vt:lpstr>
      <vt:lpstr>Modelo de Integración de Datos</vt:lpstr>
      <vt:lpstr>Herramientas y middleware para integración de datos</vt:lpstr>
      <vt:lpstr>Integración en la capa de acceso de datos</vt:lpstr>
      <vt:lpstr>Cuándo usar la integración en la capa de datos</vt:lpstr>
      <vt:lpstr>Modelo de Integración Funcional</vt:lpstr>
      <vt:lpstr>Middleware de procesamiento distribuido</vt:lpstr>
      <vt:lpstr>Tipos de Middleware de procesamiento distribuidos</vt:lpstr>
      <vt:lpstr>Integración Funcional</vt:lpstr>
      <vt:lpstr>Tipos de integración funcional</vt:lpstr>
      <vt:lpstr>Ejemplo de Integración Funcional para la consistencia de datos</vt:lpstr>
      <vt:lpstr>Ejemplo de Integración de Procesos multi-pasos</vt:lpstr>
      <vt:lpstr>Ejemplo de Integración de Componentes de conectar-y-listo</vt:lpstr>
      <vt:lpstr>Ejemplo práctico de conector entre Java y Python</vt:lpstr>
      <vt:lpstr>Presentación de PowerPoint</vt:lpstr>
      <vt:lpstr>Usar el intérprete para llamar al programa Python desde Java</vt:lpstr>
      <vt:lpstr>Programa Python llamado desde Java</vt:lpstr>
      <vt:lpstr>Presentación de PowerPoint</vt:lpstr>
      <vt:lpstr>Desventajas del Jython connector y alternativas</vt:lpstr>
      <vt:lpstr>Bottle: Python Web Framework</vt:lpstr>
      <vt:lpstr>Programa en python usando Bottle</vt:lpstr>
      <vt:lpstr>Accesso desde HTTP</vt:lpstr>
      <vt:lpstr>Salida por consola de Python cuando se ejecuta bottle</vt:lpstr>
      <vt:lpstr>Usando el framework Bottle para integrar una red neuronal con Python</vt:lpstr>
      <vt:lpstr>Se puede comprobar su funcionamiento en un navegador usando parámetros GET:</vt:lpstr>
      <vt:lpstr>Integración de una Sistema en Java con la clasificación de una red neuronal en Python</vt:lpstr>
      <vt:lpstr>Presentación de PowerPoint</vt:lpstr>
      <vt:lpstr>MOM (Message-oriented Middleware) (1)</vt:lpstr>
      <vt:lpstr>MOM (2)</vt:lpstr>
      <vt:lpstr>MOM(3)</vt:lpstr>
      <vt:lpstr>MOM (4)</vt:lpstr>
      <vt:lpstr>MOM (5)</vt:lpstr>
      <vt:lpstr>Consideraciones de diseños de MOM</vt:lpstr>
      <vt:lpstr>Uso de MOM en cliente (1)</vt:lpstr>
      <vt:lpstr>Uso de MOM en cliente (2)</vt:lpstr>
      <vt:lpstr>Interfaces de MMO</vt:lpstr>
      <vt:lpstr>Ejemplo de MOM</vt:lpstr>
      <vt:lpstr>Ejemplo de implementación de la anterior interfaz</vt:lpstr>
      <vt:lpstr>Presentación de PowerPoint</vt:lpstr>
      <vt:lpstr>Presentación de PowerPoint</vt:lpstr>
      <vt:lpstr>Presentación de PowerPoint</vt:lpstr>
      <vt:lpstr>Bibliografía</vt:lpstr>
    </vt:vector>
  </ap:TitlesOfParts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Integración de Sistemas Heterogéneos</dc:title>
  <dc:creator>Iván García-Magariño</dc:creator>
  <cp:lastModifiedBy>Iván García-Magariño</cp:lastModifiedBy>
  <cp:revision>46</cp:revision>
  <cp:lastPrinted>2020-11-18T19:00:05Z</cp:lastPrinted>
  <dcterms:created xsi:type="dcterms:W3CDTF">2019-11-19T08:49:31Z</dcterms:created>
  <dcterms:modified xsi:type="dcterms:W3CDTF">2020-11-18T19:59:47Z</dcterms:modified>
</cp:coreProperties>
</file>